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4"/>
    <p:sldMasterId id="2147483714" r:id="rId5"/>
  </p:sldMasterIdLst>
  <p:notesMasterIdLst>
    <p:notesMasterId r:id="rId28"/>
  </p:notesMasterIdLst>
  <p:sldIdLst>
    <p:sldId id="1418" r:id="rId6"/>
    <p:sldId id="1422" r:id="rId7"/>
    <p:sldId id="408" r:id="rId8"/>
    <p:sldId id="1423" r:id="rId9"/>
    <p:sldId id="1424" r:id="rId10"/>
    <p:sldId id="1419" r:id="rId11"/>
    <p:sldId id="301" r:id="rId12"/>
    <p:sldId id="304" r:id="rId13"/>
    <p:sldId id="1425" r:id="rId14"/>
    <p:sldId id="1426" r:id="rId15"/>
    <p:sldId id="322" r:id="rId16"/>
    <p:sldId id="323" r:id="rId17"/>
    <p:sldId id="305" r:id="rId18"/>
    <p:sldId id="266" r:id="rId19"/>
    <p:sldId id="297" r:id="rId20"/>
    <p:sldId id="1427" r:id="rId21"/>
    <p:sldId id="381" r:id="rId22"/>
    <p:sldId id="382" r:id="rId23"/>
    <p:sldId id="383" r:id="rId24"/>
    <p:sldId id="385" r:id="rId25"/>
    <p:sldId id="386" r:id="rId26"/>
    <p:sldId id="26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anna Scouler" initials="JS [2]" lastIdx="2" clrIdx="0">
    <p:extLst>
      <p:ext uri="{19B8F6BF-5375-455C-9EA6-DF929625EA0E}">
        <p15:presenceInfo xmlns:p15="http://schemas.microsoft.com/office/powerpoint/2012/main" userId="S::Joanna.Scouler@arkcurriculumplus.org.uk::da2978bb-3a89-42a2-b6f4-686f2140a0c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619299-7417-5543-8CB1-70664D08B120}" v="9" dt="2024-12-05T11:18:15.6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3"/>
    <p:restoredTop sz="74357" autoAdjust="0"/>
  </p:normalViewPr>
  <p:slideViewPr>
    <p:cSldViewPr snapToGrid="0">
      <p:cViewPr>
        <p:scale>
          <a:sx n="88" d="100"/>
          <a:sy n="88" d="100"/>
        </p:scale>
        <p:origin x="8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28/01/2026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mmons.wikimedia.org/w/index.php?title=User:Yulo1985&amp;action=edit&amp;redlink=1" TargetMode="External"/><Relationship Id="rId2" Type="http://schemas.openxmlformats.org/officeDocument/2006/relationships/slide" Target="../slides/slide15.xml"/><Relationship Id="rId1" Type="http://schemas.openxmlformats.org/officeDocument/2006/relationships/notesMaster" Target="../notesMasters/notesMaster1.xml"/><Relationship Id="rId5" Type="http://schemas.openxmlformats.org/officeDocument/2006/relationships/hyperlink" Target="https://creativecommons.org/licenses/by-sa/4.0/deed.en" TargetMode="External"/><Relationship Id="rId4" Type="http://schemas.openxmlformats.org/officeDocument/2006/relationships/hyperlink" Target="https://en.wikipedia.org/wiki/en:Creative_Commons"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mmons.wikimedia.org/w/index.php?title=User:Yulo1985&amp;action=edit&amp;redlink=1" TargetMode="External"/><Relationship Id="rId2" Type="http://schemas.openxmlformats.org/officeDocument/2006/relationships/slide" Target="../slides/slide16.xml"/><Relationship Id="rId1" Type="http://schemas.openxmlformats.org/officeDocument/2006/relationships/notesMaster" Target="../notesMasters/notesMaster1.xml"/><Relationship Id="rId5" Type="http://schemas.openxmlformats.org/officeDocument/2006/relationships/hyperlink" Target="https://creativecommons.org/licenses/by-sa/4.0/deed.en" TargetMode="External"/><Relationship Id="rId4" Type="http://schemas.openxmlformats.org/officeDocument/2006/relationships/hyperlink" Target="https://en.wikipedia.org/wiki/en:Creative_Common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Exposition type: </a:t>
            </a:r>
            <a:r>
              <a:rPr lang="en-US" b="0" dirty="0"/>
              <a:t>Explanation</a:t>
            </a:r>
          </a:p>
          <a:p>
            <a:endParaRPr lang="en-GB" b="1" dirty="0"/>
          </a:p>
          <a:p>
            <a:r>
              <a:rPr lang="en-GB" b="1" dirty="0"/>
              <a:t>Suggested script:</a:t>
            </a:r>
          </a:p>
          <a:p>
            <a:pPr marL="0" indent="0">
              <a:buNone/>
            </a:pPr>
            <a:r>
              <a:rPr lang="en-GB" sz="1200" b="0" i="1" u="none" dirty="0">
                <a:latin typeface="Century Gothic" panose="020B0502020202020204" pitchFamily="34" charset="0"/>
                <a:cs typeface="Calibri" panose="020F0502020204030204" pitchFamily="34" charset="0"/>
              </a:rPr>
              <a:t>What is mass? </a:t>
            </a:r>
            <a:r>
              <a:rPr lang="en-GB" sz="1200" b="1" i="1" dirty="0">
                <a:latin typeface="Century Gothic" panose="020B0502020202020204" pitchFamily="34" charset="0"/>
                <a:cs typeface="Calibri" panose="020F0502020204030204" pitchFamily="34" charset="0"/>
              </a:rPr>
              <a:t>Mass is how much stuff (or matter) there is.</a:t>
            </a:r>
            <a:r>
              <a:rPr lang="en-GB" sz="1200" b="1" dirty="0">
                <a:latin typeface="Century Gothic" panose="020B0502020202020204" pitchFamily="34" charset="0"/>
                <a:cs typeface="Calibri" panose="020F0502020204030204" pitchFamily="34" charset="0"/>
              </a:rPr>
              <a:t> </a:t>
            </a:r>
          </a:p>
          <a:p>
            <a:pPr marL="0" indent="0">
              <a:buNone/>
            </a:pPr>
            <a:r>
              <a:rPr lang="en-GB" sz="1200" b="0" i="1" dirty="0">
                <a:latin typeface="Century Gothic" panose="020B0502020202020204" pitchFamily="34" charset="0"/>
                <a:cs typeface="Calibri" panose="020F0502020204030204" pitchFamily="34" charset="0"/>
              </a:rPr>
              <a:t>What does the word conservation mean? </a:t>
            </a:r>
            <a:r>
              <a:rPr lang="en-GB" sz="1200" b="1" i="1" dirty="0">
                <a:latin typeface="Century Gothic" panose="020B0502020202020204" pitchFamily="34" charset="0"/>
                <a:cs typeface="Calibri" panose="020F0502020204030204" pitchFamily="34" charset="0"/>
              </a:rPr>
              <a:t>To save or keep.</a:t>
            </a:r>
          </a:p>
          <a:p>
            <a:pPr marL="0" indent="0">
              <a:buNone/>
            </a:pPr>
            <a:r>
              <a:rPr lang="en-GB" sz="1200" b="0" i="0" dirty="0">
                <a:latin typeface="Century Gothic" panose="020B0502020202020204" pitchFamily="34" charset="0"/>
                <a:cs typeface="Calibri" panose="020F0502020204030204" pitchFamily="34" charset="0"/>
              </a:rPr>
              <a:t>So, conservation of mass is about keeping mass, or saving mass. </a:t>
            </a:r>
            <a:r>
              <a:rPr lang="en-GB" sz="1200" b="1" i="0" dirty="0">
                <a:latin typeface="Century Gothic" panose="020B0502020202020204" pitchFamily="34" charset="0"/>
                <a:cs typeface="Calibri" panose="020F0502020204030204" pitchFamily="34" charset="0"/>
              </a:rPr>
              <a:t>Show definition.</a:t>
            </a:r>
          </a:p>
          <a:p>
            <a:pPr marL="0" indent="0">
              <a:buNone/>
            </a:pPr>
            <a:r>
              <a:rPr lang="en-GB" sz="1200" b="0" dirty="0">
                <a:latin typeface="Century Gothic" panose="020B0502020202020204" pitchFamily="34" charset="0"/>
                <a:cs typeface="Calibri" panose="020F0502020204030204" pitchFamily="34" charset="0"/>
              </a:rPr>
              <a:t>Mass is usually measured in kilograms (kg) or grams. There are 1000 grams in a kilogram. Different atoms have a different amounts of mass as you’ve seen in our previous two lessons.   </a:t>
            </a:r>
          </a:p>
          <a:p>
            <a:pPr marL="0" indent="0">
              <a:buNone/>
            </a:pPr>
            <a:r>
              <a:rPr lang="en-GB" sz="1200" b="0" dirty="0">
                <a:latin typeface="Century Gothic" panose="020B0502020202020204" pitchFamily="34" charset="0"/>
                <a:cs typeface="Calibri" panose="020F0502020204030204" pitchFamily="34" charset="0"/>
              </a:rPr>
              <a:t>Mass, including the mass of atoms, cannot be created or destroyed – just </a:t>
            </a:r>
            <a:r>
              <a:rPr lang="en-GB" sz="1200" b="1" dirty="0">
                <a:latin typeface="Century Gothic" panose="020B0502020202020204" pitchFamily="34" charset="0"/>
                <a:cs typeface="Calibri" panose="020F0502020204030204" pitchFamily="34" charset="0"/>
              </a:rPr>
              <a:t>transformed</a:t>
            </a:r>
            <a:r>
              <a:rPr lang="en-GB" sz="1200" b="0" dirty="0">
                <a:latin typeface="Century Gothic" panose="020B0502020202020204" pitchFamily="34" charset="0"/>
                <a:cs typeface="Calibri" panose="020F0502020204030204" pitchFamily="34" charset="0"/>
              </a:rPr>
              <a:t> from one form to another. We call this the law of conservation of mass. </a:t>
            </a:r>
            <a:r>
              <a:rPr lang="en-GB" sz="1200" b="0" i="1" dirty="0">
                <a:latin typeface="Century Gothic" panose="020B0502020202020204" pitchFamily="34" charset="0"/>
                <a:cs typeface="Calibri" panose="020F0502020204030204" pitchFamily="34" charset="0"/>
              </a:rPr>
              <a:t>What do I mean by transformed?</a:t>
            </a:r>
            <a:endParaRPr lang="en-GB" sz="1200" b="0" dirty="0">
              <a:latin typeface="Century Gothic" panose="020B0502020202020204" pitchFamily="34" charset="0"/>
              <a:cs typeface="Calibri" panose="020F0502020204030204" pitchFamily="34" charset="0"/>
            </a:endParaRPr>
          </a:p>
          <a:p>
            <a:pPr marL="0" indent="0">
              <a:buNone/>
            </a:pPr>
            <a:r>
              <a:rPr lang="en-GB" sz="1200" b="0" dirty="0">
                <a:latin typeface="Century Gothic" panose="020B0502020202020204" pitchFamily="34" charset="0"/>
                <a:cs typeface="Calibri" panose="020F0502020204030204" pitchFamily="34" charset="0"/>
              </a:rPr>
              <a:t>In a reaction there will always be the same number of atoms on each side of the equation. </a:t>
            </a:r>
          </a:p>
          <a:p>
            <a:pPr marL="0" indent="0">
              <a:buNone/>
            </a:pPr>
            <a:r>
              <a:rPr lang="en-GB" sz="1200" b="0" dirty="0">
                <a:latin typeface="Century Gothic" panose="020B0502020202020204" pitchFamily="34" charset="0"/>
                <a:cs typeface="Calibri" panose="020F0502020204030204" pitchFamily="34" charset="0"/>
              </a:rPr>
              <a:t>Look at this diagram. </a:t>
            </a:r>
            <a:r>
              <a:rPr lang="en-GB" sz="1200" b="1" dirty="0">
                <a:latin typeface="Century Gothic" panose="020B0502020202020204" pitchFamily="34" charset="0"/>
                <a:cs typeface="Calibri" panose="020F0502020204030204" pitchFamily="34" charset="0"/>
              </a:rPr>
              <a:t>An even better approach would be to use molymods to demonstrate the rearranging of atoms here. </a:t>
            </a:r>
            <a:r>
              <a:rPr lang="en-GB" sz="1200" b="0" dirty="0">
                <a:latin typeface="Century Gothic" panose="020B0502020202020204" pitchFamily="34" charset="0"/>
                <a:cs typeface="Calibri" panose="020F0502020204030204" pitchFamily="34" charset="0"/>
              </a:rPr>
              <a:t>The red atoms represent oxygen atoms. The reactants contain 1, 2, 3, 4 atoms of oxygen. Now let’s look at the products. They also contain 1, 2, 3, 4 atoms of oxygen, but they are rearranged. The oxygen atoms have been transformed from one type of substance to another, but the atoms themselves haven’t changed. There are still the exact same atoms in there, in the same amount.</a:t>
            </a:r>
          </a:p>
          <a:p>
            <a:pPr marL="0" indent="0">
              <a:buNone/>
            </a:pPr>
            <a:r>
              <a:rPr lang="en-GB" sz="1200" b="0" dirty="0">
                <a:latin typeface="Century Gothic" panose="020B0502020202020204" pitchFamily="34" charset="0"/>
                <a:cs typeface="Calibri" panose="020F0502020204030204" pitchFamily="34" charset="0"/>
              </a:rPr>
              <a:t>The black particle in the diagram is carbon. </a:t>
            </a:r>
          </a:p>
          <a:p>
            <a:pPr marL="0" indent="0">
              <a:buNone/>
            </a:pPr>
            <a:r>
              <a:rPr lang="en-GB" sz="1200" b="0" i="1" dirty="0">
                <a:latin typeface="Century Gothic" panose="020B0502020202020204" pitchFamily="34" charset="0"/>
                <a:cs typeface="Calibri" panose="020F0502020204030204" pitchFamily="34" charset="0"/>
              </a:rPr>
              <a:t>How many of these atoms can we see in the reactants?</a:t>
            </a:r>
            <a:r>
              <a:rPr lang="en-GB" sz="1200" b="0" dirty="0">
                <a:latin typeface="Century Gothic" panose="020B0502020202020204" pitchFamily="34" charset="0"/>
                <a:cs typeface="Calibri" panose="020F0502020204030204" pitchFamily="34" charset="0"/>
              </a:rPr>
              <a:t> 1.</a:t>
            </a:r>
          </a:p>
          <a:p>
            <a:pPr marL="0" indent="0">
              <a:buNone/>
            </a:pPr>
            <a:r>
              <a:rPr lang="en-GB" sz="1200" b="0" i="1" dirty="0">
                <a:latin typeface="Century Gothic" panose="020B0502020202020204" pitchFamily="34" charset="0"/>
                <a:cs typeface="Calibri" panose="020F0502020204030204" pitchFamily="34" charset="0"/>
              </a:rPr>
              <a:t>How many can we see in the products? </a:t>
            </a:r>
            <a:r>
              <a:rPr lang="en-GB" sz="1200" b="0" dirty="0">
                <a:latin typeface="Century Gothic" panose="020B0502020202020204" pitchFamily="34" charset="0"/>
                <a:cs typeface="Calibri" panose="020F0502020204030204" pitchFamily="34" charset="0"/>
              </a:rPr>
              <a:t>1</a:t>
            </a:r>
          </a:p>
          <a:p>
            <a:pPr marL="0" indent="0">
              <a:buNone/>
            </a:pPr>
            <a:r>
              <a:rPr lang="en-GB" sz="1200" b="0" dirty="0">
                <a:latin typeface="Century Gothic" panose="020B0502020202020204" pitchFamily="34" charset="0"/>
                <a:cs typeface="Calibri" panose="020F0502020204030204" pitchFamily="34" charset="0"/>
              </a:rPr>
              <a:t>Again, the same number and type of atoms are there before the reaction and after. This is what we mean by conservation of mass – we are saving or </a:t>
            </a:r>
            <a:r>
              <a:rPr lang="en-GB" sz="1200" b="0" u="sng" dirty="0">
                <a:latin typeface="Century Gothic" panose="020B0502020202020204" pitchFamily="34" charset="0"/>
                <a:cs typeface="Calibri" panose="020F0502020204030204" pitchFamily="34" charset="0"/>
              </a:rPr>
              <a:t>conserving</a:t>
            </a:r>
            <a:r>
              <a:rPr lang="en-GB" sz="1200" b="0" dirty="0">
                <a:latin typeface="Century Gothic" panose="020B0502020202020204" pitchFamily="34" charset="0"/>
                <a:cs typeface="Calibri" panose="020F0502020204030204" pitchFamily="34" charset="0"/>
              </a:rPr>
              <a:t> the mass.</a:t>
            </a:r>
          </a:p>
          <a:p>
            <a:pPr marL="0" indent="0">
              <a:buNone/>
            </a:pPr>
            <a:r>
              <a:rPr lang="en-GB" sz="1200" b="0" dirty="0">
                <a:latin typeface="Century Gothic" panose="020B0502020202020204" pitchFamily="34" charset="0"/>
                <a:cs typeface="Calibri" panose="020F0502020204030204" pitchFamily="34" charset="0"/>
              </a:rPr>
              <a:t>The law of conservation of mass states that the total mass of the reactants equals the total mass of the products.  That means that if you have  a total mass of 200 kg of reactants then the total mass of the products will be 200 kg. </a:t>
            </a:r>
          </a:p>
          <a:p>
            <a:endParaRPr lang="en-GB" b="1" dirty="0"/>
          </a:p>
          <a:p>
            <a:r>
              <a:rPr lang="en-GB" b="1" dirty="0"/>
              <a:t>Image source</a:t>
            </a:r>
            <a:r>
              <a:rPr lang="en-GB" dirty="0"/>
              <a:t>: Wikimedia commons, public domain</a:t>
            </a:r>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099980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diagram </a:t>
            </a:r>
            <a:r>
              <a:rPr lang="en-GB" b="1" dirty="0"/>
              <a:t>does</a:t>
            </a:r>
            <a:r>
              <a:rPr lang="en-GB" dirty="0"/>
              <a:t> agree with the law of conservation of mass, because the number of each type of atom is the same before and after the reaction. The total mass is </a:t>
            </a:r>
            <a:r>
              <a:rPr lang="en-GB" b="1" dirty="0"/>
              <a:t>conserved</a:t>
            </a:r>
            <a:r>
              <a:rPr lang="en-GB" dirty="0"/>
              <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Century Gothic" panose="020B0502020202020204" pitchFamily="34" charset="0"/>
              </a:rPr>
              <a:t>Stretch: If the mass of the products was 20g what would the mass of the reactants be? Explain why.</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4105973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activity has an accompanying worksheet for students. </a:t>
            </a:r>
          </a:p>
          <a:p>
            <a:r>
              <a:rPr lang="en-US"/>
              <a:t>On the worksheet, a selection of answers are given for pupils to choose from. For HA pupils, these suggestions can be removed to add challenge.</a:t>
            </a:r>
          </a:p>
          <a:p>
            <a:r>
              <a:rPr lang="en-US">
                <a:cs typeface="Calibri" panose="020F0502020204030204"/>
              </a:rPr>
              <a:t>Here is a good opportunity to question pupils about the properties of each of the 3 states of matter they learned about C1.1. The residual knowledge they should be able to recall is:</a:t>
            </a:r>
          </a:p>
          <a:p>
            <a:r>
              <a:rPr lang="en-US"/>
              <a:t>• The three states of matter are solid, liquid and gas</a:t>
            </a:r>
          </a:p>
          <a:p>
            <a:r>
              <a:rPr lang="en-US"/>
              <a:t>• Solids have a fixed shape, cannot flow and cannot be compressed.</a:t>
            </a:r>
          </a:p>
          <a:p>
            <a:r>
              <a:rPr lang="en-US"/>
              <a:t>• Liquids are able to flow and take the shape of their container and cannot be compressed</a:t>
            </a:r>
          </a:p>
          <a:p>
            <a:r>
              <a:rPr lang="en-US"/>
              <a:t>• Gases can flow and completely fill their container and can be compressed</a:t>
            </a:r>
          </a:p>
        </p:txBody>
      </p:sp>
      <p:sp>
        <p:nvSpPr>
          <p:cNvPr id="4" name="Slide Number Placeholder 3"/>
          <p:cNvSpPr>
            <a:spLocks noGrp="1"/>
          </p:cNvSpPr>
          <p:nvPr>
            <p:ph type="sldNum" sz="quarter" idx="5"/>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079082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1T; 2F; 3T; 4F; 5T;</a:t>
            </a:r>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Questions to ask students as they are discussing this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What does each part of the diagram represent? What are the white parts/red parts/black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Does this diagram show conservation of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2 of the reactants are gases, and 1 of the products is a liquid. Does that mean the products will be heavier than the reactants?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source: </a:t>
            </a:r>
            <a:r>
              <a:rPr lang="en-GB" sz="1200" b="0" i="0" kern="1200" dirty="0">
                <a:solidFill>
                  <a:schemeClr val="tx1"/>
                </a:solidFill>
                <a:effectLst/>
                <a:latin typeface="+mn-lt"/>
                <a:ea typeface="+mn-ea"/>
                <a:cs typeface="+mn-cs"/>
              </a:rPr>
              <a:t>Methane-</a:t>
            </a:r>
            <a:r>
              <a:rPr lang="en-GB" sz="1200" b="0" i="0" kern="1200" dirty="0" err="1">
                <a:solidFill>
                  <a:schemeClr val="tx1"/>
                </a:solidFill>
                <a:effectLst/>
                <a:latin typeface="+mn-lt"/>
                <a:ea typeface="+mn-ea"/>
                <a:cs typeface="+mn-cs"/>
              </a:rPr>
              <a:t>combustion.svg</a:t>
            </a:r>
            <a:r>
              <a:rPr lang="en-US" sz="1200" b="0" i="0" kern="1200" dirty="0">
                <a:solidFill>
                  <a:schemeClr val="tx1"/>
                </a:solidFill>
                <a:effectLst/>
                <a:latin typeface="+mn-lt"/>
                <a:ea typeface="+mn-ea"/>
                <a:cs typeface="+mn-cs"/>
              </a:rPr>
              <a:t> Source: Wikimedia Commons. Author: </a:t>
            </a:r>
            <a:r>
              <a:rPr lang="en-GB" sz="1200" b="0" i="0" u="sng" kern="1200" dirty="0">
                <a:solidFill>
                  <a:schemeClr val="tx1"/>
                </a:solidFill>
                <a:effectLst/>
                <a:latin typeface="+mn-lt"/>
                <a:ea typeface="+mn-ea"/>
                <a:cs typeface="+mn-cs"/>
                <a:hlinkClick r:id="rId3" tooltip="User:Yulo1985 (page does not exist)"/>
              </a:rPr>
              <a:t>Yulo1985</a:t>
            </a:r>
            <a:r>
              <a:rPr lang="en-GB" sz="1200" b="0" i="0" u="sng"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This file is licensed under the </a:t>
            </a:r>
            <a:r>
              <a:rPr lang="en-GB" sz="1200" b="0" i="0" u="none" strike="noStrike" kern="1200" dirty="0">
                <a:solidFill>
                  <a:schemeClr val="tx1"/>
                </a:solidFill>
                <a:effectLst/>
                <a:latin typeface="+mn-lt"/>
                <a:ea typeface="+mn-ea"/>
                <a:cs typeface="+mn-cs"/>
                <a:hlinkClick r:id="rId4" tooltip="w:en:Creative Commons"/>
              </a:rPr>
              <a:t>Creative Commons</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5"/>
              </a:rPr>
              <a:t>Attribution-Share Alike 4.0 International</a:t>
            </a:r>
            <a:r>
              <a:rPr lang="en-GB" sz="1200" b="0" i="0" kern="1200" dirty="0">
                <a:solidFill>
                  <a:schemeClr val="tx1"/>
                </a:solidFill>
                <a:effectLst/>
                <a:latin typeface="+mn-lt"/>
                <a:ea typeface="+mn-ea"/>
                <a:cs typeface="+mn-cs"/>
              </a:rPr>
              <a: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340570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BA7B89-221B-2483-E363-84450E8D43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3C07C2-8CF1-A39C-BB09-34E9026706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2638BF-8F90-B335-0259-B1A55724F50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Questions to ask students as they are discussing this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What does each part of the diagram represent? What are the white parts/red parts/black parts?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Does this diagram show conservation of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2 of the reactants are gases, and 1 of the products is a liquid. Does that mean the products will be heavier than the reactants?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Image source: </a:t>
            </a:r>
            <a:r>
              <a:rPr lang="en-GB" sz="1200" b="0" i="0" kern="1200" dirty="0">
                <a:solidFill>
                  <a:schemeClr val="tx1"/>
                </a:solidFill>
                <a:effectLst/>
                <a:latin typeface="+mn-lt"/>
                <a:ea typeface="+mn-ea"/>
                <a:cs typeface="+mn-cs"/>
              </a:rPr>
              <a:t>Methane-</a:t>
            </a:r>
            <a:r>
              <a:rPr lang="en-GB" sz="1200" b="0" i="0" kern="1200" dirty="0" err="1">
                <a:solidFill>
                  <a:schemeClr val="tx1"/>
                </a:solidFill>
                <a:effectLst/>
                <a:latin typeface="+mn-lt"/>
                <a:ea typeface="+mn-ea"/>
                <a:cs typeface="+mn-cs"/>
              </a:rPr>
              <a:t>combustion.svg</a:t>
            </a:r>
            <a:r>
              <a:rPr lang="en-US" sz="1200" b="0" i="0" kern="1200" dirty="0">
                <a:solidFill>
                  <a:schemeClr val="tx1"/>
                </a:solidFill>
                <a:effectLst/>
                <a:latin typeface="+mn-lt"/>
                <a:ea typeface="+mn-ea"/>
                <a:cs typeface="+mn-cs"/>
              </a:rPr>
              <a:t> Source: Wikimedia Commons. Author: </a:t>
            </a:r>
            <a:r>
              <a:rPr lang="en-GB" sz="1200" b="0" i="0" u="sng" kern="1200" dirty="0">
                <a:solidFill>
                  <a:schemeClr val="tx1"/>
                </a:solidFill>
                <a:effectLst/>
                <a:latin typeface="+mn-lt"/>
                <a:ea typeface="+mn-ea"/>
                <a:cs typeface="+mn-cs"/>
                <a:hlinkClick r:id="rId3" tooltip="User:Yulo1985 (page does not exist)"/>
              </a:rPr>
              <a:t>Yulo1985</a:t>
            </a:r>
            <a:r>
              <a:rPr lang="en-GB" sz="1200" b="0" i="0" u="sng" kern="120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This file is licensed under the </a:t>
            </a:r>
            <a:r>
              <a:rPr lang="en-GB" sz="1200" b="0" i="0" u="none" strike="noStrike" kern="1200" dirty="0">
                <a:solidFill>
                  <a:schemeClr val="tx1"/>
                </a:solidFill>
                <a:effectLst/>
                <a:latin typeface="+mn-lt"/>
                <a:ea typeface="+mn-ea"/>
                <a:cs typeface="+mn-cs"/>
                <a:hlinkClick r:id="rId4" tooltip="w:en:Creative Commons"/>
              </a:rPr>
              <a:t>Creative Commons</a:t>
            </a:r>
            <a:r>
              <a:rPr lang="en-GB" sz="1200" b="0" i="0" kern="1200" dirty="0">
                <a:solidFill>
                  <a:schemeClr val="tx1"/>
                </a:solidFill>
                <a:effectLst/>
                <a:latin typeface="+mn-lt"/>
                <a:ea typeface="+mn-ea"/>
                <a:cs typeface="+mn-cs"/>
              </a:rPr>
              <a:t> </a:t>
            </a:r>
            <a:r>
              <a:rPr lang="en-GB" sz="1200" b="0" i="0" u="none" strike="noStrike" kern="1200" dirty="0">
                <a:solidFill>
                  <a:schemeClr val="tx1"/>
                </a:solidFill>
                <a:effectLst/>
                <a:latin typeface="+mn-lt"/>
                <a:ea typeface="+mn-ea"/>
                <a:cs typeface="+mn-cs"/>
                <a:hlinkClick r:id="rId5"/>
              </a:rPr>
              <a:t>Attribution-Share Alike 4.0 International</a:t>
            </a:r>
            <a:r>
              <a:rPr lang="en-GB" sz="1200" b="0" i="0" kern="1200" dirty="0">
                <a:solidFill>
                  <a:schemeClr val="tx1"/>
                </a:solidFill>
                <a:effectLst/>
                <a:latin typeface="+mn-lt"/>
                <a:ea typeface="+mn-ea"/>
                <a:cs typeface="+mn-cs"/>
              </a:rPr>
              <a:t> license.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42D33A53-9EF5-21D8-1A07-AE8788F74B69}"/>
              </a:ext>
            </a:extLst>
          </p:cNvPr>
          <p:cNvSpPr>
            <a:spLocks noGrp="1"/>
          </p:cNvSpPr>
          <p:nvPr>
            <p:ph type="sldNum" sz="quarter" idx="5"/>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90401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17</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make this simpler for students the example is using 20g of an acid. If any student queries the reasoning behind it you can say that the density of the acid is 1g/cm</a:t>
            </a:r>
            <a:r>
              <a:rPr lang="en-GB" baseline="30000" dirty="0"/>
              <a:t>3</a:t>
            </a:r>
            <a:r>
              <a:rPr lang="en-GB" dirty="0"/>
              <a:t> so we have converted the volume into grams in order for us to understand this as conservation of mass. </a:t>
            </a:r>
          </a:p>
          <a:p>
            <a:endParaRPr lang="en-GB" dirty="0"/>
          </a:p>
          <a:p>
            <a:r>
              <a:rPr lang="en-GB" dirty="0"/>
              <a:t>You can also tell students that they will cover density in year 10 and will see this knowledge applied then.</a:t>
            </a:r>
          </a:p>
          <a:p>
            <a:r>
              <a:rPr lang="en-GB" dirty="0"/>
              <a:t>For question 2 and 3, please stress in your exposition that due to HCl having a coefficient of 2 the relative formula mass has doubled to give its mass. Please also stress that the mass of the reactants = mass of the products.</a:t>
            </a:r>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34071516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question 2 and 3, please stress in your exposition that the masses for Mg and MgO are 5 times smaller due to a coefficient of 2 but oxygen is 10 times smaller is not due to ratios but because the law of conservation of mass mean 8-4.8=3.2 . Please also stress that the mass of the reactants = mass of the products.</a:t>
            </a:r>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33898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1541854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(incorrectly) taken the mass of carbon dioxide away from the mass of copper oxide, which indicates that they have not grasped how the total mass of the reactants should be equal to the total mass of the products, and therefore do not yet understanding the law of conservation of mass as it relates to the mass of substances in an equation. If student answer B, they have multiplied he two values together, showing a similar misunderstanding of the relevance of the masses of reactants and products. </a:t>
            </a:r>
            <a:r>
              <a:rPr lang="en-GB" i="1" dirty="0"/>
              <a:t>To fix-it, use molymods to explain what we mean by conservation of mass in a chemical reaction. Build molecules using molymods to represent the three substances in this question to demonstrate for students how the mass before and after the reaction should be the same. Ask students to complete similar questions, where the mass of some substances in a chemical reaction is provided, and students should use the law of conservation of mass to deduce the unknown mass.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students may have the misconception that a change in state is a chemical reaction, and that this might result in a change in mass. </a:t>
            </a:r>
            <a:r>
              <a:rPr lang="en-GB" i="1" dirty="0"/>
              <a:t>To fix-it, describe the difference between a chemical and physical change, and link this back to conservation of mass. </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unable to recognise a balanced equation, or may be confused about the notation used: subscript and coefficients. </a:t>
            </a:r>
            <a:r>
              <a:rPr lang="en-GB" i="1" dirty="0"/>
              <a:t>To fix-it, give students a list of chemical equations, and ask them to list the elements represented and the number of atoms for each one.</a:t>
            </a:r>
            <a:endParaRPr lang="en-GB" b="0" i="1" dirty="0"/>
          </a:p>
          <a:p>
            <a:endParaRPr lang="en-GB" b="1" baseline="0" dirty="0"/>
          </a:p>
          <a:p>
            <a:endParaRPr lang="en-GB" b="1" dirty="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A46ABE-10A3-B7C9-E595-0F1D5F2E0C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06A93B-C14B-DFBE-43AF-7FAF3D57A2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C6C7B6-2F40-0444-AD00-E7E2C0C4F21C}"/>
              </a:ext>
            </a:extLst>
          </p:cNvPr>
          <p:cNvSpPr>
            <a:spLocks noGrp="1"/>
          </p:cNvSpPr>
          <p:nvPr>
            <p:ph type="body" idx="1"/>
          </p:nvPr>
        </p:nvSpPr>
        <p:spPr/>
        <p:txBody>
          <a:bodyPr/>
          <a:lstStyle/>
          <a:p>
            <a:pPr defTabSz="1772107">
              <a:defRPr/>
            </a:pPr>
            <a:endParaRPr lang="en-US" dirty="0"/>
          </a:p>
        </p:txBody>
      </p:sp>
      <p:sp>
        <p:nvSpPr>
          <p:cNvPr id="4" name="Slide Number Placeholder 3">
            <a:extLst>
              <a:ext uri="{FF2B5EF4-FFF2-40B4-BE49-F238E27FC236}">
                <a16:creationId xmlns:a16="http://schemas.microsoft.com/office/drawing/2014/main" id="{A2C51C87-BCC6-9CC5-39CD-116B09C2B688}"/>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37500684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1696048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55798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Exposition type: </a:t>
            </a:r>
            <a:r>
              <a:rPr lang="en-US" b="0" dirty="0"/>
              <a:t>Explanation</a:t>
            </a:r>
          </a:p>
          <a:p>
            <a:endParaRPr lang="en-US" b="1" dirty="0"/>
          </a:p>
          <a:p>
            <a:r>
              <a:rPr lang="en-US" b="1" dirty="0"/>
              <a:t>Suggested script:</a:t>
            </a:r>
          </a:p>
          <a:p>
            <a:r>
              <a:rPr lang="en-US" b="0" dirty="0"/>
              <a:t>You have all seen chemical equations before, for example </a:t>
            </a:r>
            <a:r>
              <a:rPr lang="en-US" b="1" dirty="0"/>
              <a:t>(annotate on board) </a:t>
            </a:r>
            <a:r>
              <a:rPr lang="en-US" b="0" dirty="0"/>
              <a:t>H</a:t>
            </a:r>
            <a:r>
              <a:rPr lang="en-US" b="0" baseline="-25000" dirty="0"/>
              <a:t>2</a:t>
            </a:r>
            <a:r>
              <a:rPr lang="en-US" b="0" baseline="0" dirty="0"/>
              <a:t> + 2O</a:t>
            </a:r>
            <a:r>
              <a:rPr lang="en-US" b="0" baseline="-25000" dirty="0"/>
              <a:t>2</a:t>
            </a:r>
            <a:r>
              <a:rPr lang="en-US" b="0" baseline="0" dirty="0"/>
              <a:t> -&gt; 2H</a:t>
            </a:r>
            <a:r>
              <a:rPr lang="en-US" b="0" baseline="-25000" dirty="0"/>
              <a:t>2</a:t>
            </a:r>
            <a:r>
              <a:rPr lang="en-US" b="0" baseline="0" dirty="0"/>
              <a:t>O. Now, we can add something to this equation to tell a bit more information about the different substances.</a:t>
            </a:r>
            <a:endParaRPr lang="en-US" b="0" dirty="0"/>
          </a:p>
          <a:p>
            <a:r>
              <a:rPr lang="en-GB" sz="1200" b="0" i="0" kern="1200" dirty="0">
                <a:solidFill>
                  <a:schemeClr val="tx1"/>
                </a:solidFill>
                <a:effectLst/>
                <a:latin typeface="+mn-lt"/>
                <a:ea typeface="+mn-ea"/>
                <a:cs typeface="+mn-cs"/>
              </a:rPr>
              <a:t>State symbols give more information about the </a:t>
            </a:r>
            <a:r>
              <a:rPr lang="en-GB" sz="1200" b="0" i="0" u="sng" kern="1200" dirty="0">
                <a:solidFill>
                  <a:schemeClr val="tx1"/>
                </a:solidFill>
                <a:effectLst/>
                <a:latin typeface="+mn-lt"/>
                <a:ea typeface="+mn-ea"/>
                <a:cs typeface="+mn-cs"/>
              </a:rPr>
              <a:t>state</a:t>
            </a:r>
            <a:r>
              <a:rPr lang="en-GB" sz="1200" b="0" i="0" kern="1200" dirty="0">
                <a:solidFill>
                  <a:schemeClr val="tx1"/>
                </a:solidFill>
                <a:effectLst/>
                <a:latin typeface="+mn-lt"/>
                <a:ea typeface="+mn-ea"/>
                <a:cs typeface="+mn-cs"/>
              </a:rPr>
              <a:t> of reactants and products.</a:t>
            </a:r>
          </a:p>
          <a:p>
            <a:r>
              <a:rPr lang="en-GB" sz="1200" b="0" i="1" kern="1200" dirty="0">
                <a:solidFill>
                  <a:schemeClr val="tx1"/>
                </a:solidFill>
                <a:effectLst/>
                <a:latin typeface="+mn-lt"/>
                <a:ea typeface="+mn-ea"/>
                <a:cs typeface="+mn-cs"/>
              </a:rPr>
              <a:t>What do I mean by state?  </a:t>
            </a:r>
            <a:r>
              <a:rPr lang="en-GB" sz="1200" b="1" i="1" kern="1200" dirty="0">
                <a:solidFill>
                  <a:schemeClr val="tx1"/>
                </a:solidFill>
                <a:effectLst/>
                <a:latin typeface="+mn-lt"/>
                <a:ea typeface="+mn-ea"/>
                <a:cs typeface="+mn-cs"/>
              </a:rPr>
              <a:t>Whether the substances are solid, liquid or gas.</a:t>
            </a:r>
            <a:endParaRPr lang="en-GB" sz="1200" b="0" i="1"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write the state symbols as subscript (</a:t>
            </a:r>
            <a:r>
              <a:rPr lang="en-GB" sz="1200" b="1" i="0" kern="1200" dirty="0">
                <a:solidFill>
                  <a:schemeClr val="tx1"/>
                </a:solidFill>
                <a:effectLst/>
                <a:latin typeface="+mn-lt"/>
                <a:ea typeface="+mn-ea"/>
                <a:cs typeface="+mn-cs"/>
              </a:rPr>
              <a:t>annotate on board to demonstrate this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 indicates the substance is a solid.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 indicates the substance is a liquid.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(g) indicates the substance is a gas.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(aq) indicates the substance is aqueous. An aqueous solution forms when a substance dissolves in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State symbols are useful because they show what a substance is like. For example:</a:t>
            </a:r>
          </a:p>
          <a:p>
            <a:r>
              <a:rPr lang="en-GB" sz="1200" b="0" i="0" kern="1200" dirty="0">
                <a:solidFill>
                  <a:schemeClr val="tx1"/>
                </a:solidFill>
                <a:effectLst/>
                <a:latin typeface="+mn-lt"/>
                <a:ea typeface="+mn-ea"/>
                <a:cs typeface="+mn-cs"/>
              </a:rPr>
              <a:t>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O(l) is liquid water but 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O(g) is steam</a:t>
            </a:r>
          </a:p>
          <a:p>
            <a:r>
              <a:rPr lang="en-GB" sz="1200" b="0" i="0" kern="1200" dirty="0">
                <a:solidFill>
                  <a:schemeClr val="tx1"/>
                </a:solidFill>
                <a:effectLst/>
                <a:latin typeface="+mn-lt"/>
                <a:ea typeface="+mn-ea"/>
                <a:cs typeface="+mn-cs"/>
              </a:rPr>
              <a:t>HCl(g) is hydrogen chloride gas but HCl(aq) is hydrochloric acid</a:t>
            </a:r>
          </a:p>
          <a:p>
            <a:endParaRPr lang="en-US" dirty="0"/>
          </a:p>
          <a:p>
            <a:pPr rtl="0"/>
            <a:r>
              <a:rPr lang="en-US" b="1" dirty="0"/>
              <a:t>Teacher subject knowledge: </a:t>
            </a:r>
            <a:r>
              <a:rPr lang="en-US" dirty="0"/>
              <a:t>Are salts always represented as aqueous? </a:t>
            </a:r>
            <a:r>
              <a:rPr lang="en-GB" sz="1200" b="0" i="0" kern="1200" dirty="0">
                <a:solidFill>
                  <a:schemeClr val="tx1"/>
                </a:solidFill>
                <a:effectLst/>
                <a:latin typeface="+mn-lt"/>
                <a:ea typeface="+mn-ea"/>
                <a:cs typeface="+mn-cs"/>
              </a:rPr>
              <a:t>No. (aq) is only when the salt is dissolved in water. (aq) represents an “aqueous” state where the ions which make up the salt are completely surrounded by water molecules (in solution). Salts commonly exist as solids, which would then be represented by (s). We can melt salts if we heat them up beyond their melting points to form the liquid state, which would then be represented by (l). And if sufficient heat is provided which exceeds the boiling point, it would send the salt into the gaseous state, which would then be represented by (g).</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824437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0F6AB-0AE2-7641-83B4-3647CF5BDA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163D37-2F88-9436-38E6-14F7F2FA7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AB67D4-EC5C-DE63-015E-340D23768BC5}"/>
              </a:ext>
            </a:extLst>
          </p:cNvPr>
          <p:cNvSpPr>
            <a:spLocks noGrp="1"/>
          </p:cNvSpPr>
          <p:nvPr>
            <p:ph type="body" idx="1"/>
          </p:nvPr>
        </p:nvSpPr>
        <p:spPr/>
        <p:txBody>
          <a:bodyPr/>
          <a:lstStyle/>
          <a:p>
            <a:r>
              <a:rPr lang="en-US" b="1" dirty="0"/>
              <a:t>Exposition type: </a:t>
            </a:r>
            <a:r>
              <a:rPr lang="en-US" b="0" dirty="0"/>
              <a:t>Explanation</a:t>
            </a:r>
          </a:p>
          <a:p>
            <a:endParaRPr lang="en-US" b="1" dirty="0"/>
          </a:p>
          <a:p>
            <a:r>
              <a:rPr lang="en-US" b="1" dirty="0"/>
              <a:t>Suggested script:</a:t>
            </a:r>
          </a:p>
          <a:p>
            <a:r>
              <a:rPr lang="en-US" b="0" dirty="0"/>
              <a:t>You have all seen chemical equations before, for example </a:t>
            </a:r>
            <a:r>
              <a:rPr lang="en-US" b="1" dirty="0"/>
              <a:t>(annotate on board) </a:t>
            </a:r>
            <a:r>
              <a:rPr lang="en-US" b="0" dirty="0"/>
              <a:t>H</a:t>
            </a:r>
            <a:r>
              <a:rPr lang="en-US" b="0" baseline="-25000" dirty="0"/>
              <a:t>2</a:t>
            </a:r>
            <a:r>
              <a:rPr lang="en-US" b="0" baseline="0" dirty="0"/>
              <a:t> + 2O</a:t>
            </a:r>
            <a:r>
              <a:rPr lang="en-US" b="0" baseline="-25000" dirty="0"/>
              <a:t>2</a:t>
            </a:r>
            <a:r>
              <a:rPr lang="en-US" b="0" baseline="0" dirty="0"/>
              <a:t> -&gt; 2H</a:t>
            </a:r>
            <a:r>
              <a:rPr lang="en-US" b="0" baseline="-25000" dirty="0"/>
              <a:t>2</a:t>
            </a:r>
            <a:r>
              <a:rPr lang="en-US" b="0" baseline="0" dirty="0"/>
              <a:t>O. Now, we can add something to this equation to tell a bit more information about the different substances.</a:t>
            </a:r>
            <a:endParaRPr lang="en-US" b="0" dirty="0"/>
          </a:p>
          <a:p>
            <a:r>
              <a:rPr lang="en-GB" sz="1200" b="0" i="0" kern="1200" dirty="0">
                <a:solidFill>
                  <a:schemeClr val="tx1"/>
                </a:solidFill>
                <a:effectLst/>
                <a:latin typeface="+mn-lt"/>
                <a:ea typeface="+mn-ea"/>
                <a:cs typeface="+mn-cs"/>
              </a:rPr>
              <a:t>State symbols give more information about the </a:t>
            </a:r>
            <a:r>
              <a:rPr lang="en-GB" sz="1200" b="0" i="0" u="sng" kern="1200" dirty="0">
                <a:solidFill>
                  <a:schemeClr val="tx1"/>
                </a:solidFill>
                <a:effectLst/>
                <a:latin typeface="+mn-lt"/>
                <a:ea typeface="+mn-ea"/>
                <a:cs typeface="+mn-cs"/>
              </a:rPr>
              <a:t>state</a:t>
            </a:r>
            <a:r>
              <a:rPr lang="en-GB" sz="1200" b="0" i="0" kern="1200" dirty="0">
                <a:solidFill>
                  <a:schemeClr val="tx1"/>
                </a:solidFill>
                <a:effectLst/>
                <a:latin typeface="+mn-lt"/>
                <a:ea typeface="+mn-ea"/>
                <a:cs typeface="+mn-cs"/>
              </a:rPr>
              <a:t> of reactants and products.</a:t>
            </a:r>
          </a:p>
          <a:p>
            <a:r>
              <a:rPr lang="en-GB" sz="1200" b="0" i="1" kern="1200" dirty="0">
                <a:solidFill>
                  <a:schemeClr val="tx1"/>
                </a:solidFill>
                <a:effectLst/>
                <a:latin typeface="+mn-lt"/>
                <a:ea typeface="+mn-ea"/>
                <a:cs typeface="+mn-cs"/>
              </a:rPr>
              <a:t>What do I mean by state?  </a:t>
            </a:r>
            <a:r>
              <a:rPr lang="en-GB" sz="1200" b="1" i="1" kern="1200" dirty="0">
                <a:solidFill>
                  <a:schemeClr val="tx1"/>
                </a:solidFill>
                <a:effectLst/>
                <a:latin typeface="+mn-lt"/>
                <a:ea typeface="+mn-ea"/>
                <a:cs typeface="+mn-cs"/>
              </a:rPr>
              <a:t>Whether the substances are solid, liquid or gas.</a:t>
            </a:r>
            <a:endParaRPr lang="en-GB" sz="1200" b="0" i="1"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write the state symbols as subscript (</a:t>
            </a:r>
            <a:r>
              <a:rPr lang="en-GB" sz="1200" b="1" i="0" kern="1200" dirty="0">
                <a:solidFill>
                  <a:schemeClr val="tx1"/>
                </a:solidFill>
                <a:effectLst/>
                <a:latin typeface="+mn-lt"/>
                <a:ea typeface="+mn-ea"/>
                <a:cs typeface="+mn-cs"/>
              </a:rPr>
              <a:t>annotate on board to demonstrate this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 indicates the substance is a solid.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 indicates the substance is a liquid.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(g) indicates the substance is a gas.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(aq) indicates the substance is aqueous. An aqueous solution forms when a substance dissolves in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State symbols are useful because they show what a substance is like. For example:</a:t>
            </a:r>
          </a:p>
          <a:p>
            <a:r>
              <a:rPr lang="en-GB" sz="1200" b="0" i="0" kern="1200" dirty="0">
                <a:solidFill>
                  <a:schemeClr val="tx1"/>
                </a:solidFill>
                <a:effectLst/>
                <a:latin typeface="+mn-lt"/>
                <a:ea typeface="+mn-ea"/>
                <a:cs typeface="+mn-cs"/>
              </a:rPr>
              <a:t>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O(l) is liquid water but 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O(g) is steam</a:t>
            </a:r>
          </a:p>
          <a:p>
            <a:r>
              <a:rPr lang="en-GB" sz="1200" b="0" i="0" kern="1200" dirty="0">
                <a:solidFill>
                  <a:schemeClr val="tx1"/>
                </a:solidFill>
                <a:effectLst/>
                <a:latin typeface="+mn-lt"/>
                <a:ea typeface="+mn-ea"/>
                <a:cs typeface="+mn-cs"/>
              </a:rPr>
              <a:t>HCl(g) is hydrogen chloride gas but HCl(aq) is hydrochloric acid</a:t>
            </a:r>
          </a:p>
          <a:p>
            <a:endParaRPr lang="en-US" dirty="0"/>
          </a:p>
          <a:p>
            <a:pPr rtl="0"/>
            <a:r>
              <a:rPr lang="en-US" b="1" dirty="0"/>
              <a:t>Teacher subject knowledge: </a:t>
            </a:r>
            <a:r>
              <a:rPr lang="en-US" dirty="0"/>
              <a:t>Are salts always represented as aqueous? </a:t>
            </a:r>
            <a:r>
              <a:rPr lang="en-GB" sz="1200" b="0" i="0" kern="1200" dirty="0">
                <a:solidFill>
                  <a:schemeClr val="tx1"/>
                </a:solidFill>
                <a:effectLst/>
                <a:latin typeface="+mn-lt"/>
                <a:ea typeface="+mn-ea"/>
                <a:cs typeface="+mn-cs"/>
              </a:rPr>
              <a:t>No. (aq) is only when the salt is dissolved in water. (aq) represents an “aqueous” state where the ions which make up the salt are completely surrounded by water molecules (in solution). Salts commonly exist as solids, which would then be represented by (s). We can melt salts if we heat them up beyond their melting points to form the liquid state, which would then be represented by (l). And if sufficient heat is provided which exceeds the boiling point, it would send the salt into the gaseous state, which would then be represented by (g).</a:t>
            </a:r>
          </a:p>
          <a:p>
            <a:endParaRPr lang="en-US" dirty="0"/>
          </a:p>
        </p:txBody>
      </p:sp>
      <p:sp>
        <p:nvSpPr>
          <p:cNvPr id="4" name="Slide Number Placeholder 3">
            <a:extLst>
              <a:ext uri="{FF2B5EF4-FFF2-40B4-BE49-F238E27FC236}">
                <a16:creationId xmlns:a16="http://schemas.microsoft.com/office/drawing/2014/main" id="{FB4A5C45-9EF7-EE78-EECA-0583B0D3CC88}"/>
              </a:ext>
            </a:extLst>
          </p:cNvPr>
          <p:cNvSpPr>
            <a:spLocks noGrp="1"/>
          </p:cNvSpPr>
          <p:nvPr>
            <p:ph type="sldNum" sz="quarter" idx="5"/>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81989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733C-3061-35DB-ACFE-3CAF5D58B6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42D6CE-E129-CA54-C51C-25E4A7A55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FF32AE-D207-6620-FC5E-3D4F5609D5AE}"/>
              </a:ext>
            </a:extLst>
          </p:cNvPr>
          <p:cNvSpPr>
            <a:spLocks noGrp="1"/>
          </p:cNvSpPr>
          <p:nvPr>
            <p:ph type="body" idx="1"/>
          </p:nvPr>
        </p:nvSpPr>
        <p:spPr/>
        <p:txBody>
          <a:bodyPr/>
          <a:lstStyle/>
          <a:p>
            <a:r>
              <a:rPr lang="en-US" b="1" dirty="0"/>
              <a:t>Exposition type: </a:t>
            </a:r>
            <a:r>
              <a:rPr lang="en-US" b="0" dirty="0"/>
              <a:t>Explanation</a:t>
            </a:r>
          </a:p>
          <a:p>
            <a:endParaRPr lang="en-US" b="1" dirty="0"/>
          </a:p>
          <a:p>
            <a:r>
              <a:rPr lang="en-US" b="1" dirty="0"/>
              <a:t>Suggested script:</a:t>
            </a:r>
          </a:p>
          <a:p>
            <a:r>
              <a:rPr lang="en-US" b="0" dirty="0"/>
              <a:t>You have all seen chemical equations before, for example </a:t>
            </a:r>
            <a:r>
              <a:rPr lang="en-US" b="1" dirty="0"/>
              <a:t>(annotate on board) </a:t>
            </a:r>
            <a:r>
              <a:rPr lang="en-US" b="0" dirty="0"/>
              <a:t>H</a:t>
            </a:r>
            <a:r>
              <a:rPr lang="en-US" b="0" baseline="-25000" dirty="0"/>
              <a:t>2</a:t>
            </a:r>
            <a:r>
              <a:rPr lang="en-US" b="0" baseline="0" dirty="0"/>
              <a:t> + 2O</a:t>
            </a:r>
            <a:r>
              <a:rPr lang="en-US" b="0" baseline="-25000" dirty="0"/>
              <a:t>2</a:t>
            </a:r>
            <a:r>
              <a:rPr lang="en-US" b="0" baseline="0" dirty="0"/>
              <a:t> -&gt; 2H</a:t>
            </a:r>
            <a:r>
              <a:rPr lang="en-US" b="0" baseline="-25000" dirty="0"/>
              <a:t>2</a:t>
            </a:r>
            <a:r>
              <a:rPr lang="en-US" b="0" baseline="0" dirty="0"/>
              <a:t>O. Now, we can add something to this equation to tell a bit more information about the different substances.</a:t>
            </a:r>
            <a:endParaRPr lang="en-US" b="0" dirty="0"/>
          </a:p>
          <a:p>
            <a:r>
              <a:rPr lang="en-GB" sz="1200" b="0" i="0" kern="1200" dirty="0">
                <a:solidFill>
                  <a:schemeClr val="tx1"/>
                </a:solidFill>
                <a:effectLst/>
                <a:latin typeface="+mn-lt"/>
                <a:ea typeface="+mn-ea"/>
                <a:cs typeface="+mn-cs"/>
              </a:rPr>
              <a:t>State symbols give more information about the </a:t>
            </a:r>
            <a:r>
              <a:rPr lang="en-GB" sz="1200" b="0" i="0" u="sng" kern="1200" dirty="0">
                <a:solidFill>
                  <a:schemeClr val="tx1"/>
                </a:solidFill>
                <a:effectLst/>
                <a:latin typeface="+mn-lt"/>
                <a:ea typeface="+mn-ea"/>
                <a:cs typeface="+mn-cs"/>
              </a:rPr>
              <a:t>state</a:t>
            </a:r>
            <a:r>
              <a:rPr lang="en-GB" sz="1200" b="0" i="0" kern="1200" dirty="0">
                <a:solidFill>
                  <a:schemeClr val="tx1"/>
                </a:solidFill>
                <a:effectLst/>
                <a:latin typeface="+mn-lt"/>
                <a:ea typeface="+mn-ea"/>
                <a:cs typeface="+mn-cs"/>
              </a:rPr>
              <a:t> of reactants and products.</a:t>
            </a:r>
          </a:p>
          <a:p>
            <a:r>
              <a:rPr lang="en-GB" sz="1200" b="0" i="1" kern="1200" dirty="0">
                <a:solidFill>
                  <a:schemeClr val="tx1"/>
                </a:solidFill>
                <a:effectLst/>
                <a:latin typeface="+mn-lt"/>
                <a:ea typeface="+mn-ea"/>
                <a:cs typeface="+mn-cs"/>
              </a:rPr>
              <a:t>What do I mean by state?  </a:t>
            </a:r>
            <a:r>
              <a:rPr lang="en-GB" sz="1200" b="1" i="1" kern="1200" dirty="0">
                <a:solidFill>
                  <a:schemeClr val="tx1"/>
                </a:solidFill>
                <a:effectLst/>
                <a:latin typeface="+mn-lt"/>
                <a:ea typeface="+mn-ea"/>
                <a:cs typeface="+mn-cs"/>
              </a:rPr>
              <a:t>Whether the substances are solid, liquid or gas.</a:t>
            </a:r>
            <a:endParaRPr lang="en-GB" sz="1200" b="0" i="1"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We write the state symbols as subscript (</a:t>
            </a:r>
            <a:r>
              <a:rPr lang="en-GB" sz="1200" b="1" i="0" kern="1200" dirty="0">
                <a:solidFill>
                  <a:schemeClr val="tx1"/>
                </a:solidFill>
                <a:effectLst/>
                <a:latin typeface="+mn-lt"/>
                <a:ea typeface="+mn-ea"/>
                <a:cs typeface="+mn-cs"/>
              </a:rPr>
              <a:t>annotate on board to demonstrate this</a:t>
            </a:r>
            <a:r>
              <a:rPr lang="en-GB" sz="1200" b="0" i="0" kern="1200" dirty="0">
                <a:solidFill>
                  <a:schemeClr val="tx1"/>
                </a:solidFill>
                <a:effectLst/>
                <a:latin typeface="+mn-lt"/>
                <a:ea typeface="+mn-ea"/>
                <a:cs typeface="+mn-cs"/>
              </a:rPr>
              <a:t>).</a:t>
            </a:r>
          </a:p>
          <a:p>
            <a:r>
              <a:rPr lang="en-GB" sz="1200" b="0" i="0" kern="1200" dirty="0">
                <a:solidFill>
                  <a:schemeClr val="tx1"/>
                </a:solidFill>
                <a:effectLst/>
                <a:latin typeface="+mn-lt"/>
                <a:ea typeface="+mn-ea"/>
                <a:cs typeface="+mn-cs"/>
              </a:rPr>
              <a:t>(s) indicates the substance is a solid.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(l) indicates the substance is a liquid.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(g) indicates the substance is a gas.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(aq) indicates the substance is aqueous. An aqueous solution forms when a substance dissolves in water.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State symbols are useful because they show what a substance is like. For example:</a:t>
            </a:r>
          </a:p>
          <a:p>
            <a:r>
              <a:rPr lang="en-GB" sz="1200" b="0" i="0" kern="1200" dirty="0">
                <a:solidFill>
                  <a:schemeClr val="tx1"/>
                </a:solidFill>
                <a:effectLst/>
                <a:latin typeface="+mn-lt"/>
                <a:ea typeface="+mn-ea"/>
                <a:cs typeface="+mn-cs"/>
              </a:rPr>
              <a:t>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O(l) is liquid water but H</a:t>
            </a:r>
            <a:r>
              <a:rPr lang="en-GB" sz="1200" b="0" i="0" kern="1200" baseline="-25000" dirty="0">
                <a:solidFill>
                  <a:schemeClr val="tx1"/>
                </a:solidFill>
                <a:effectLst/>
                <a:latin typeface="+mn-lt"/>
                <a:ea typeface="+mn-ea"/>
                <a:cs typeface="+mn-cs"/>
              </a:rPr>
              <a:t>2</a:t>
            </a:r>
            <a:r>
              <a:rPr lang="en-GB" sz="1200" b="0" i="0" kern="1200" dirty="0">
                <a:solidFill>
                  <a:schemeClr val="tx1"/>
                </a:solidFill>
                <a:effectLst/>
                <a:latin typeface="+mn-lt"/>
                <a:ea typeface="+mn-ea"/>
                <a:cs typeface="+mn-cs"/>
              </a:rPr>
              <a:t>O(g) is steam</a:t>
            </a:r>
          </a:p>
          <a:p>
            <a:r>
              <a:rPr lang="en-GB" sz="1200" b="0" i="0" kern="1200" dirty="0">
                <a:solidFill>
                  <a:schemeClr val="tx1"/>
                </a:solidFill>
                <a:effectLst/>
                <a:latin typeface="+mn-lt"/>
                <a:ea typeface="+mn-ea"/>
                <a:cs typeface="+mn-cs"/>
              </a:rPr>
              <a:t>HCl(g) is hydrogen chloride gas but HCl(aq) is hydrochloric acid</a:t>
            </a:r>
          </a:p>
          <a:p>
            <a:endParaRPr lang="en-US" dirty="0"/>
          </a:p>
          <a:p>
            <a:pPr rtl="0"/>
            <a:r>
              <a:rPr lang="en-US" b="1" dirty="0"/>
              <a:t>Teacher subject knowledge: </a:t>
            </a:r>
            <a:r>
              <a:rPr lang="en-US" dirty="0"/>
              <a:t>Are salts always represented as aqueous? </a:t>
            </a:r>
            <a:r>
              <a:rPr lang="en-GB" sz="1200" b="0" i="0" kern="1200" dirty="0">
                <a:solidFill>
                  <a:schemeClr val="tx1"/>
                </a:solidFill>
                <a:effectLst/>
                <a:latin typeface="+mn-lt"/>
                <a:ea typeface="+mn-ea"/>
                <a:cs typeface="+mn-cs"/>
              </a:rPr>
              <a:t>No. (aq) is only when the salt is dissolved in water. (aq) represents an “aqueous” state where the ions which make up the salt are completely surrounded by water molecules (in solution). Salts commonly exist as solids, which would then be represented by (s). We can melt salts if we heat them up beyond their melting points to form the liquid state, which would then be represented by (l). And if sufficient heat is provided which exceeds the boiling point, it would send the salt into the gaseous state, which would then be represented by (g).</a:t>
            </a:r>
          </a:p>
          <a:p>
            <a:endParaRPr lang="en-US" dirty="0"/>
          </a:p>
        </p:txBody>
      </p:sp>
      <p:sp>
        <p:nvSpPr>
          <p:cNvPr id="4" name="Slide Number Placeholder 3">
            <a:extLst>
              <a:ext uri="{FF2B5EF4-FFF2-40B4-BE49-F238E27FC236}">
                <a16:creationId xmlns:a16="http://schemas.microsoft.com/office/drawing/2014/main" id="{849FF8B0-0910-70DE-9732-B93B3E00160A}"/>
              </a:ext>
            </a:extLst>
          </p:cNvPr>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6907119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051334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82301996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69690078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573493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9007705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02477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6312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8905737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1F43-039C-EA54-C5BA-FBC3A5063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5B209-8C0D-9091-B5A1-89B4B7227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38E64-4E17-3B7E-DF5F-3D3F5A34BD9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384060E-F540-FCD4-C738-1005F8773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349AD-8D71-A549-7050-C521AB2622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97990734"/>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460B-3BE5-C845-2E00-C3AFE634F58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5CC13A-E7CA-6975-29DC-9695244C37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6AE83D-2890-8CAF-B456-74D24FDC45E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62FB0155-7476-E6CA-F252-B99F58A084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0A9A82-9543-5C47-C748-702A0BA463C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81071123"/>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555EF-AB44-A06F-3DF3-9B0E015F8C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239C4F-2E1E-C3C7-9B0C-B568D91A24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FF1E2-C9D5-45F4-1264-682DC49B8703}"/>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FF73A343-9359-30CB-3CB7-D7745FFF9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7B7B4-C9DC-A79C-F136-C06DB4ABE0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73223874"/>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3017591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6AD9-3262-7ED7-46B2-6C497D4AC96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4933D6-5984-513B-97D4-FB7ED22AEB3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752426-5C55-736E-EBF6-9DC254B17EE4}"/>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BC47B9C4-98F8-3758-0BEF-6149EF7653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70A594-BA46-DA3C-5F1D-8FE8DF90ED3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674523"/>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0BD5-10F6-087A-3B7B-D59D400CF6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65B915-91B9-98F3-833E-637F74E8C5E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76C06B-04CB-5D33-9D56-67D4EAE6F6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9756FF-B258-C5C1-D780-6C58CE69FC7F}"/>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A0A61AC-9FD9-E9C4-3FAE-5ACF0E574B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CFABC7-6C3D-083E-4D63-71A8586B6F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585615032"/>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63F3-7CD7-1490-D162-19E76281B4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6700C2-550B-8DC4-9508-CF1A8C9F2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BB830B-BFB7-A789-7729-75A5DEC2CA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8B45EFC-D585-7815-B30E-04B524382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33F060-0E14-6B72-8B31-019645C2F8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CDA4C64-C1E5-B53E-0D95-FBBB8BF60601}"/>
              </a:ext>
            </a:extLst>
          </p:cNvPr>
          <p:cNvSpPr>
            <a:spLocks noGrp="1"/>
          </p:cNvSpPr>
          <p:nvPr>
            <p:ph type="dt" sz="half" idx="10"/>
          </p:nvPr>
        </p:nvSpPr>
        <p:spPr/>
        <p:txBody>
          <a:bodyPr/>
          <a:lstStyle/>
          <a:p>
            <a:endParaRPr lang="en-GB"/>
          </a:p>
        </p:txBody>
      </p:sp>
      <p:sp>
        <p:nvSpPr>
          <p:cNvPr id="8" name="Footer Placeholder 7">
            <a:extLst>
              <a:ext uri="{FF2B5EF4-FFF2-40B4-BE49-F238E27FC236}">
                <a16:creationId xmlns:a16="http://schemas.microsoft.com/office/drawing/2014/main" id="{3E80916B-1FCA-DCBB-C0F6-8BC2A4BA8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C90194-212D-E8DC-E394-11FD96CAE45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78679060"/>
      </p:ext>
    </p:extLst>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C411D-6978-E8D6-F9C9-EAB7BF347C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59F3D2-744C-17EE-C16C-5CDBBBB30815}"/>
              </a:ext>
            </a:extLst>
          </p:cNvPr>
          <p:cNvSpPr>
            <a:spLocks noGrp="1"/>
          </p:cNvSpPr>
          <p:nvPr>
            <p:ph type="dt" sz="half" idx="10"/>
          </p:nvPr>
        </p:nvSpPr>
        <p:spPr/>
        <p:txBody>
          <a:bodyPr/>
          <a:lstStyle/>
          <a:p>
            <a:endParaRPr lang="en-GB"/>
          </a:p>
        </p:txBody>
      </p:sp>
      <p:sp>
        <p:nvSpPr>
          <p:cNvPr id="4" name="Footer Placeholder 3">
            <a:extLst>
              <a:ext uri="{FF2B5EF4-FFF2-40B4-BE49-F238E27FC236}">
                <a16:creationId xmlns:a16="http://schemas.microsoft.com/office/drawing/2014/main" id="{232A578F-18F7-D151-E39E-78DA5EC2E4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098CA6-4086-6031-A1D1-9DB03F7743A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34292994"/>
      </p:ext>
    </p:extLst>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AAA9CE-1CDE-472F-D87B-92AA2BD984D3}"/>
              </a:ext>
            </a:extLst>
          </p:cNvPr>
          <p:cNvSpPr>
            <a:spLocks noGrp="1"/>
          </p:cNvSpPr>
          <p:nvPr>
            <p:ph type="dt" sz="half" idx="10"/>
          </p:nvPr>
        </p:nvSpPr>
        <p:spPr/>
        <p:txBody>
          <a:bodyPr/>
          <a:lstStyle/>
          <a:p>
            <a:endParaRPr lang="en-GB"/>
          </a:p>
        </p:txBody>
      </p:sp>
      <p:sp>
        <p:nvSpPr>
          <p:cNvPr id="3" name="Footer Placeholder 2">
            <a:extLst>
              <a:ext uri="{FF2B5EF4-FFF2-40B4-BE49-F238E27FC236}">
                <a16:creationId xmlns:a16="http://schemas.microsoft.com/office/drawing/2014/main" id="{6A993AD5-F8D4-726F-B414-F4BDBE0E48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DCCA5A6-6E9C-F617-9D02-D723787330E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50077852"/>
      </p:ext>
    </p:extLst>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6920-FDEE-2621-0E5D-6FC48222F8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D769C92-B0CF-4B1C-C842-C7D1E68109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C08ED20-DA05-F23D-93FD-5360C25EFB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267134-7225-CCA3-1758-CD74D787675B}"/>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C626C1F9-1891-44E3-2665-C25607E4B7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8A2A6A-48AF-2435-BE2D-AF8BA217B1B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061233614"/>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DC94F-E9F4-2096-FE72-3517062808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85CB44C-F17E-64EC-FBBC-3A7C1446FC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D0EF66-CA82-FDA9-4FA4-99697400B0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DBBEBF-A3F7-7ECA-763C-CAEC74878677}"/>
              </a:ext>
            </a:extLst>
          </p:cNvPr>
          <p:cNvSpPr>
            <a:spLocks noGrp="1"/>
          </p:cNvSpPr>
          <p:nvPr>
            <p:ph type="dt" sz="half" idx="10"/>
          </p:nvPr>
        </p:nvSpPr>
        <p:spPr/>
        <p:txBody>
          <a:bodyPr/>
          <a:lstStyle/>
          <a:p>
            <a:endParaRPr lang="en-GB"/>
          </a:p>
        </p:txBody>
      </p:sp>
      <p:sp>
        <p:nvSpPr>
          <p:cNvPr id="6" name="Footer Placeholder 5">
            <a:extLst>
              <a:ext uri="{FF2B5EF4-FFF2-40B4-BE49-F238E27FC236}">
                <a16:creationId xmlns:a16="http://schemas.microsoft.com/office/drawing/2014/main" id="{07AE724F-B8F4-4478-0891-E7B495AC10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7E9176-DB30-9B84-5C56-ACC260BEE57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28663827"/>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A448B-889A-9A32-8686-7567A48114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A58F470-7F47-18F7-CCB4-3386AB95771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B3F0C5-2A34-9254-7B96-91E502A4FCC1}"/>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A4CE447B-D13B-89BF-817F-3971E0EF7E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E50071-F73B-CE0D-5FFC-527C53510D8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548524965"/>
      </p:ext>
    </p:extLst>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7914C4-4DAE-1D3A-C252-61D0AB074FB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8477993-67D6-B37F-3956-882FB45265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A31B5F-D004-AD95-61FE-57724BD2953E}"/>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02EACD50-4F16-25AA-CCF3-92DF2344A2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D4D2A-7128-F68E-6108-70796DEDEED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25241172"/>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329414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039796547"/>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273801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968962138"/>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633294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982950099"/>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50385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66137665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078443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26355139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664977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65440354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26324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856953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ED168-56FD-3FBC-10C5-AA5DEB9F01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D1E3675-50F4-1241-5346-FA4584247E0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00499-193C-4F4C-619A-7E89ED8E06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GB"/>
          </a:p>
        </p:txBody>
      </p:sp>
      <p:sp>
        <p:nvSpPr>
          <p:cNvPr id="5" name="Footer Placeholder 4">
            <a:extLst>
              <a:ext uri="{FF2B5EF4-FFF2-40B4-BE49-F238E27FC236}">
                <a16:creationId xmlns:a16="http://schemas.microsoft.com/office/drawing/2014/main" id="{21DA8BEC-77BF-2800-544C-D1996EE2B1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A1215B4-4255-791C-C851-B78B05971C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60482784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9" r:id="rId14"/>
    <p:sldLayoutId id="2147483730" r:id="rId15"/>
    <p:sldLayoutId id="2147483731" r:id="rId16"/>
    <p:sldLayoutId id="2147483732" r:id="rId17"/>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4.jpeg"/><Relationship Id="rId1" Type="http://schemas.openxmlformats.org/officeDocument/2006/relationships/slideLayout" Target="../slideLayouts/slideLayout18.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1.xm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32.xml"/><Relationship Id="rId5" Type="http://schemas.openxmlformats.org/officeDocument/2006/relationships/image" Target="../media/image170.png"/><Relationship Id="rId4" Type="http://schemas.openxmlformats.org/officeDocument/2006/relationships/image" Target="../media/image30.sv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51933-9772-FC14-612A-63B5E252503F}"/>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4C4226C-D217-D42D-6DFC-6A6B3C14F821}"/>
              </a:ext>
            </a:extLst>
          </p:cNvPr>
          <p:cNvSpPr txBox="1"/>
          <p:nvPr/>
        </p:nvSpPr>
        <p:spPr>
          <a:xfrm>
            <a:off x="2032000" y="1315107"/>
            <a:ext cx="6096000" cy="4591898"/>
          </a:xfrm>
          <a:prstGeom prst="rect">
            <a:avLst/>
          </a:prstGeom>
          <a:noFill/>
        </p:spPr>
        <p:txBody>
          <a:bodyPr wrap="square">
            <a:spAutoFit/>
          </a:bodyPr>
          <a:lstStyle/>
          <a:p>
            <a:pPr>
              <a:lnSpc>
                <a:spcPct val="150000"/>
              </a:lnSpc>
              <a:buNone/>
            </a:pPr>
            <a:r>
              <a:rPr lang="en-US" sz="4000" dirty="0">
                <a:latin typeface="Century Gothic" panose="020B0502020202020204" pitchFamily="34" charset="0"/>
              </a:rPr>
              <a:t>What does </a:t>
            </a:r>
            <a:r>
              <a:rPr lang="en-US" sz="4000" b="1" dirty="0">
                <a:latin typeface="Century Gothic" panose="020B0502020202020204" pitchFamily="34" charset="0"/>
              </a:rPr>
              <a:t>(g)</a:t>
            </a:r>
            <a:r>
              <a:rPr lang="en-US" sz="4000" dirty="0">
                <a:latin typeface="Century Gothic" panose="020B0502020202020204" pitchFamily="34" charset="0"/>
              </a:rPr>
              <a:t> mean?</a:t>
            </a:r>
          </a:p>
          <a:p>
            <a:pPr>
              <a:lnSpc>
                <a:spcPct val="150000"/>
              </a:lnSpc>
              <a:buFont typeface="+mj-lt"/>
              <a:buAutoNum type="arabicPeriod"/>
            </a:pPr>
            <a:r>
              <a:rPr lang="en-US" sz="4000" dirty="0">
                <a:latin typeface="Century Gothic" panose="020B0502020202020204" pitchFamily="34" charset="0"/>
              </a:rPr>
              <a:t>solid</a:t>
            </a:r>
          </a:p>
          <a:p>
            <a:pPr>
              <a:lnSpc>
                <a:spcPct val="150000"/>
              </a:lnSpc>
              <a:buFont typeface="+mj-lt"/>
              <a:buAutoNum type="arabicPeriod"/>
            </a:pPr>
            <a:r>
              <a:rPr lang="en-US" sz="4000" dirty="0">
                <a:latin typeface="Century Gothic" panose="020B0502020202020204" pitchFamily="34" charset="0"/>
              </a:rPr>
              <a:t>liquid</a:t>
            </a:r>
          </a:p>
          <a:p>
            <a:pPr>
              <a:lnSpc>
                <a:spcPct val="150000"/>
              </a:lnSpc>
              <a:buFont typeface="+mj-lt"/>
              <a:buAutoNum type="arabicPeriod"/>
            </a:pPr>
            <a:r>
              <a:rPr lang="en-US" sz="4000" dirty="0">
                <a:latin typeface="Century Gothic" panose="020B0502020202020204" pitchFamily="34" charset="0"/>
              </a:rPr>
              <a:t>gas</a:t>
            </a:r>
          </a:p>
          <a:p>
            <a:pPr>
              <a:lnSpc>
                <a:spcPct val="150000"/>
              </a:lnSpc>
              <a:buFont typeface="+mj-lt"/>
              <a:buAutoNum type="arabicPeriod"/>
            </a:pPr>
            <a:r>
              <a:rPr lang="en-US" sz="4000" dirty="0">
                <a:latin typeface="Century Gothic" panose="020B0502020202020204" pitchFamily="34" charset="0"/>
              </a:rPr>
              <a:t>dissolved</a:t>
            </a:r>
          </a:p>
        </p:txBody>
      </p:sp>
    </p:spTree>
    <p:extLst>
      <p:ext uri="{BB962C8B-B14F-4D97-AF65-F5344CB8AC3E}">
        <p14:creationId xmlns:p14="http://schemas.microsoft.com/office/powerpoint/2010/main" val="2307368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172B3B-8F66-9A49-B66C-7C40FDA065CD}"/>
              </a:ext>
            </a:extLst>
          </p:cNvPr>
          <p:cNvSpPr>
            <a:spLocks noGrp="1"/>
          </p:cNvSpPr>
          <p:nvPr>
            <p:ph type="title"/>
          </p:nvPr>
        </p:nvSpPr>
        <p:spPr>
          <a:xfrm>
            <a:off x="235201" y="139840"/>
            <a:ext cx="10620000" cy="588293"/>
          </a:xfrm>
        </p:spPr>
        <p:txBody>
          <a:bodyPr>
            <a:normAutofit/>
          </a:bodyPr>
          <a:lstStyle/>
          <a:p>
            <a:r>
              <a:rPr lang="en-GB" sz="2400" dirty="0">
                <a:latin typeface="Century Gothic" panose="020B0502020202020204" pitchFamily="34" charset="0"/>
              </a:rPr>
              <a:t>Conservation of Mass</a:t>
            </a:r>
          </a:p>
        </p:txBody>
      </p:sp>
      <p:sp>
        <p:nvSpPr>
          <p:cNvPr id="3" name="Content Placeholder 2"/>
          <p:cNvSpPr>
            <a:spLocks noGrp="1"/>
          </p:cNvSpPr>
          <p:nvPr>
            <p:ph idx="4294967295"/>
          </p:nvPr>
        </p:nvSpPr>
        <p:spPr>
          <a:xfrm>
            <a:off x="0" y="923925"/>
            <a:ext cx="10958513" cy="719138"/>
          </a:xfrm>
          <a:solidFill>
            <a:schemeClr val="accent1">
              <a:lumMod val="40000"/>
              <a:lumOff val="60000"/>
            </a:schemeClr>
          </a:solidFill>
        </p:spPr>
        <p:txBody>
          <a:bodyPr>
            <a:noAutofit/>
          </a:bodyPr>
          <a:lstStyle/>
          <a:p>
            <a:pPr marL="0" indent="0">
              <a:buNone/>
            </a:pPr>
            <a:r>
              <a:rPr lang="en-US" sz="2400" dirty="0">
                <a:latin typeface="Century Gothic" panose="020B0502020202020204" pitchFamily="34" charset="0"/>
              </a:rPr>
              <a:t>The </a:t>
            </a:r>
            <a:r>
              <a:rPr lang="en-US" sz="2400" b="1" dirty="0">
                <a:latin typeface="Century Gothic" panose="020B0502020202020204" pitchFamily="34" charset="0"/>
              </a:rPr>
              <a:t>law of conservation of mass </a:t>
            </a:r>
            <a:r>
              <a:rPr lang="en-US" sz="2400" dirty="0">
                <a:latin typeface="Century Gothic" panose="020B0502020202020204" pitchFamily="34" charset="0"/>
              </a:rPr>
              <a:t>states that matter cannot be created or destroyed, only transferred from one form to another. </a:t>
            </a:r>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u="sng" dirty="0">
              <a:latin typeface="Century Gothic" panose="020B0502020202020204" pitchFamily="34" charset="0"/>
            </a:endParaRPr>
          </a:p>
          <a:p>
            <a:pPr marL="0" indent="0">
              <a:buNone/>
            </a:pPr>
            <a:endParaRPr lang="en-GB" sz="2400" dirty="0">
              <a:latin typeface="Century Gothic" panose="020B0502020202020204" pitchFamily="34" charset="0"/>
            </a:endParaRPr>
          </a:p>
        </p:txBody>
      </p:sp>
      <p:pic>
        <p:nvPicPr>
          <p:cNvPr id="2" name="Picture 1">
            <a:extLst>
              <a:ext uri="{FF2B5EF4-FFF2-40B4-BE49-F238E27FC236}">
                <a16:creationId xmlns:a16="http://schemas.microsoft.com/office/drawing/2014/main" id="{0CA83948-D521-4645-86A9-634351AE4B6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2899906" y="1729444"/>
            <a:ext cx="5628322" cy="1838007"/>
          </a:xfrm>
          <a:prstGeom prst="rect">
            <a:avLst/>
          </a:prstGeom>
        </p:spPr>
      </p:pic>
      <p:sp>
        <p:nvSpPr>
          <p:cNvPr id="7" name="TextBox 6">
            <a:extLst>
              <a:ext uri="{FF2B5EF4-FFF2-40B4-BE49-F238E27FC236}">
                <a16:creationId xmlns:a16="http://schemas.microsoft.com/office/drawing/2014/main" id="{475A0186-29D4-E1E8-8F78-355043F77B73}"/>
              </a:ext>
            </a:extLst>
          </p:cNvPr>
          <p:cNvSpPr txBox="1"/>
          <p:nvPr/>
        </p:nvSpPr>
        <p:spPr>
          <a:xfrm>
            <a:off x="2206171" y="4436906"/>
            <a:ext cx="6963229" cy="1949123"/>
          </a:xfrm>
          <a:prstGeom prst="rect">
            <a:avLst/>
          </a:prstGeom>
          <a:noFill/>
        </p:spPr>
        <p:txBody>
          <a:bodyPr wrap="square">
            <a:spAutoFit/>
          </a:bodyPr>
          <a:lstStyle/>
          <a:p>
            <a:pPr>
              <a:lnSpc>
                <a:spcPct val="150000"/>
              </a:lnSpc>
              <a:buNone/>
            </a:pPr>
            <a:r>
              <a:rPr lang="en-US" sz="2800" dirty="0">
                <a:latin typeface="Century Gothic" panose="020B0502020202020204" pitchFamily="34" charset="0"/>
              </a:rPr>
              <a:t>Mass </a:t>
            </a:r>
            <a:r>
              <a:rPr lang="en-US" sz="2800" b="1" dirty="0">
                <a:latin typeface="Century Gothic" panose="020B0502020202020204" pitchFamily="34" charset="0"/>
              </a:rPr>
              <a:t>before</a:t>
            </a:r>
            <a:r>
              <a:rPr lang="en-US" sz="2800" dirty="0">
                <a:latin typeface="Century Gothic" panose="020B0502020202020204" pitchFamily="34" charset="0"/>
              </a:rPr>
              <a:t> = mass </a:t>
            </a:r>
            <a:r>
              <a:rPr lang="en-US" sz="2800" b="1" dirty="0">
                <a:latin typeface="Century Gothic" panose="020B0502020202020204" pitchFamily="34" charset="0"/>
              </a:rPr>
              <a:t>after</a:t>
            </a:r>
            <a:endParaRPr lang="en-US" sz="2800" dirty="0">
              <a:latin typeface="Century Gothic" panose="020B0502020202020204" pitchFamily="34" charset="0"/>
            </a:endParaRPr>
          </a:p>
          <a:p>
            <a:pPr>
              <a:lnSpc>
                <a:spcPct val="150000"/>
              </a:lnSpc>
              <a:buNone/>
            </a:pPr>
            <a:r>
              <a:rPr lang="en-US" sz="2800" dirty="0">
                <a:latin typeface="Century Gothic" panose="020B0502020202020204" pitchFamily="34" charset="0"/>
              </a:rPr>
              <a:t>Atoms are </a:t>
            </a:r>
            <a:r>
              <a:rPr lang="en-US" sz="2800" b="1" dirty="0">
                <a:latin typeface="Century Gothic" panose="020B0502020202020204" pitchFamily="34" charset="0"/>
              </a:rPr>
              <a:t>not created or destroyed</a:t>
            </a:r>
            <a:endParaRPr lang="en-US" sz="2800" dirty="0">
              <a:latin typeface="Century Gothic" panose="020B0502020202020204" pitchFamily="34" charset="0"/>
            </a:endParaRPr>
          </a:p>
          <a:p>
            <a:pPr>
              <a:lnSpc>
                <a:spcPct val="150000"/>
              </a:lnSpc>
              <a:buNone/>
            </a:pPr>
            <a:r>
              <a:rPr lang="en-US" sz="2800" dirty="0">
                <a:latin typeface="Century Gothic" panose="020B0502020202020204" pitchFamily="34" charset="0"/>
              </a:rPr>
              <a:t>Atoms are only </a:t>
            </a:r>
            <a:r>
              <a:rPr lang="en-US" sz="2800" b="1" dirty="0">
                <a:latin typeface="Century Gothic" panose="020B0502020202020204" pitchFamily="34" charset="0"/>
              </a:rPr>
              <a:t>rearranged</a:t>
            </a:r>
            <a:endParaRPr lang="en-US" sz="2800" dirty="0">
              <a:latin typeface="Century Gothic" panose="020B0502020202020204" pitchFamily="34" charset="0"/>
            </a:endParaRPr>
          </a:p>
        </p:txBody>
      </p:sp>
    </p:spTree>
    <p:extLst>
      <p:ext uri="{BB962C8B-B14F-4D97-AF65-F5344CB8AC3E}">
        <p14:creationId xmlns:p14="http://schemas.microsoft.com/office/powerpoint/2010/main" val="334951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33280-22FF-7A4D-931F-5037B2633A0D}"/>
              </a:ext>
            </a:extLst>
          </p:cNvPr>
          <p:cNvSpPr>
            <a:spLocks noGrp="1"/>
          </p:cNvSpPr>
          <p:nvPr>
            <p:ph type="title"/>
          </p:nvPr>
        </p:nvSpPr>
        <p:spPr/>
        <p:txBody>
          <a:bodyPr/>
          <a:lstStyle/>
          <a:p>
            <a:r>
              <a:rPr lang="en-GB" dirty="0">
                <a:latin typeface="Century Gothic" panose="020B0502020202020204" pitchFamily="34" charset="0"/>
              </a:rPr>
              <a:t>Does this diagram agree with the law of conservation of mass?</a:t>
            </a:r>
          </a:p>
        </p:txBody>
      </p:sp>
      <p:sp>
        <p:nvSpPr>
          <p:cNvPr id="3" name="Content Placeholder 2"/>
          <p:cNvSpPr>
            <a:spLocks noGrp="1"/>
          </p:cNvSpPr>
          <p:nvPr>
            <p:ph idx="4294967295"/>
          </p:nvPr>
        </p:nvSpPr>
        <p:spPr>
          <a:xfrm>
            <a:off x="0" y="3678238"/>
            <a:ext cx="10972800" cy="3670300"/>
          </a:xfrm>
        </p:spPr>
        <p:txBody>
          <a:bodyPr>
            <a:normAutofit/>
          </a:bodyPr>
          <a:lstStyle/>
          <a:p>
            <a:pPr marL="0" indent="0">
              <a:buNone/>
            </a:pPr>
            <a:r>
              <a:rPr lang="en-GB" sz="2400" b="1" dirty="0">
                <a:solidFill>
                  <a:schemeClr val="accent1"/>
                </a:solidFill>
                <a:latin typeface="Century Gothic" panose="020B0502020202020204" pitchFamily="34" charset="0"/>
              </a:rPr>
              <a:t>This diagram _________ agree with the law of conservation of mass because</a:t>
            </a:r>
          </a:p>
          <a:p>
            <a:pPr marL="0" indent="0">
              <a:buNone/>
            </a:pPr>
            <a:endParaRPr lang="en-GB" sz="2400" b="1" dirty="0">
              <a:latin typeface="Century Gothic" panose="020B0502020202020204" pitchFamily="34" charset="0"/>
            </a:endParaRPr>
          </a:p>
          <a:p>
            <a:pPr marL="0" indent="0">
              <a:buNone/>
            </a:pPr>
            <a:endParaRPr lang="en-GB" b="1" dirty="0"/>
          </a:p>
        </p:txBody>
      </p:sp>
      <p:pic>
        <p:nvPicPr>
          <p:cNvPr id="1026" name="Picture 2" descr="Related image">
            <a:extLst>
              <a:ext uri="{FF2B5EF4-FFF2-40B4-BE49-F238E27FC236}">
                <a16:creationId xmlns:a16="http://schemas.microsoft.com/office/drawing/2014/main" id="{8BA663C9-DBB1-4E0A-BC09-8DD838CFF0A4}"/>
              </a:ext>
            </a:extLst>
          </p:cNvPr>
          <p:cNvPicPr>
            <a:picLocks noChangeAspect="1" noChangeArrowheads="1"/>
          </p:cNvPicPr>
          <p:nvPr/>
        </p:nvPicPr>
        <p:blipFill rotWithShape="1">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1117600" y="1066800"/>
            <a:ext cx="8997632" cy="261112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D334A03-306D-5D49-A522-80166BC6C7EC}"/>
              </a:ext>
            </a:extLst>
          </p:cNvPr>
          <p:cNvSpPr/>
          <p:nvPr/>
        </p:nvSpPr>
        <p:spPr>
          <a:xfrm>
            <a:off x="363600" y="4594262"/>
            <a:ext cx="10009112" cy="1938992"/>
          </a:xfrm>
          <a:prstGeom prst="rect">
            <a:avLst/>
          </a:prstGeom>
        </p:spPr>
        <p:txBody>
          <a:bodyPr wrap="square">
            <a:spAutoFit/>
          </a:bodyPr>
          <a:lstStyle/>
          <a:p>
            <a:r>
              <a:rPr lang="en-US" sz="2400" b="1" dirty="0">
                <a:latin typeface="Century Gothic" panose="020B0502020202020204" pitchFamily="34" charset="0"/>
              </a:rPr>
              <a:t>What is the law of conservation of mass?</a:t>
            </a:r>
          </a:p>
          <a:p>
            <a:pPr marL="342900" indent="-342900">
              <a:buFont typeface="Wingdings" pitchFamily="2" charset="2"/>
              <a:buChar char="q"/>
            </a:pPr>
            <a:r>
              <a:rPr lang="en-US" sz="2400" dirty="0">
                <a:latin typeface="Century Gothic" panose="020B0502020202020204" pitchFamily="34" charset="0"/>
              </a:rPr>
              <a:t>A. Atoms cannot be destroyed, just created </a:t>
            </a:r>
          </a:p>
          <a:p>
            <a:pPr marL="342900" indent="-342900">
              <a:buFont typeface="Wingdings" pitchFamily="2" charset="2"/>
              <a:buChar char="q"/>
            </a:pPr>
            <a:r>
              <a:rPr lang="en-US" sz="2400" dirty="0">
                <a:latin typeface="Century Gothic" panose="020B0502020202020204" pitchFamily="34" charset="0"/>
              </a:rPr>
              <a:t>B. Atoms can be made from one form into another</a:t>
            </a:r>
          </a:p>
          <a:p>
            <a:pPr marL="342900" indent="-342900">
              <a:buFont typeface="Wingdings" pitchFamily="2" charset="2"/>
              <a:buChar char="q"/>
            </a:pPr>
            <a:r>
              <a:rPr lang="en-US" sz="2400" dirty="0">
                <a:latin typeface="Century Gothic" panose="020B0502020202020204" pitchFamily="34" charset="0"/>
              </a:rPr>
              <a:t>C. Atoms cannot be created or destroyed, just changed from one form to another. </a:t>
            </a:r>
          </a:p>
        </p:txBody>
      </p:sp>
      <p:sp>
        <p:nvSpPr>
          <p:cNvPr id="6" name="TextBox 5">
            <a:extLst>
              <a:ext uri="{FF2B5EF4-FFF2-40B4-BE49-F238E27FC236}">
                <a16:creationId xmlns:a16="http://schemas.microsoft.com/office/drawing/2014/main" id="{5D5E1E23-AA8A-3543-B203-5A9FAE972017}"/>
              </a:ext>
            </a:extLst>
          </p:cNvPr>
          <p:cNvSpPr txBox="1"/>
          <p:nvPr/>
        </p:nvSpPr>
        <p:spPr>
          <a:xfrm>
            <a:off x="364491" y="5484439"/>
            <a:ext cx="530915" cy="646331"/>
          </a:xfrm>
          <a:prstGeom prst="rect">
            <a:avLst/>
          </a:prstGeom>
          <a:noFill/>
        </p:spPr>
        <p:txBody>
          <a:bodyPr wrap="none" rtlCol="0">
            <a:spAutoFit/>
          </a:bodyPr>
          <a:lstStyle/>
          <a:p>
            <a:r>
              <a:rPr lang="en-US" sz="3600" b="1" dirty="0">
                <a:solidFill>
                  <a:schemeClr val="accent1"/>
                </a:solidFill>
              </a:rPr>
              <a:t>✓</a:t>
            </a:r>
          </a:p>
        </p:txBody>
      </p:sp>
      <p:sp>
        <p:nvSpPr>
          <p:cNvPr id="4" name="TextBox 3">
            <a:extLst>
              <a:ext uri="{FF2B5EF4-FFF2-40B4-BE49-F238E27FC236}">
                <a16:creationId xmlns:a16="http://schemas.microsoft.com/office/drawing/2014/main" id="{F0978ECF-CA97-4E45-9710-6497443AAE34}"/>
              </a:ext>
            </a:extLst>
          </p:cNvPr>
          <p:cNvSpPr txBox="1"/>
          <p:nvPr/>
        </p:nvSpPr>
        <p:spPr>
          <a:xfrm>
            <a:off x="2269066" y="3623739"/>
            <a:ext cx="917239"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does</a:t>
            </a:r>
          </a:p>
        </p:txBody>
      </p:sp>
    </p:spTree>
    <p:extLst>
      <p:ext uri="{BB962C8B-B14F-4D97-AF65-F5344CB8AC3E}">
        <p14:creationId xmlns:p14="http://schemas.microsoft.com/office/powerpoint/2010/main" val="1405944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F0099-8C31-D242-9640-2CC3F98DE947}"/>
              </a:ext>
            </a:extLst>
          </p:cNvPr>
          <p:cNvSpPr>
            <a:spLocks noGrp="1"/>
          </p:cNvSpPr>
          <p:nvPr>
            <p:ph type="title"/>
          </p:nvPr>
        </p:nvSpPr>
        <p:spPr/>
        <p:txBody>
          <a:bodyPr/>
          <a:lstStyle/>
          <a:p>
            <a:r>
              <a:rPr lang="en-US">
                <a:latin typeface="Century Gothic" panose="020B0502020202020204" pitchFamily="34" charset="0"/>
              </a:rPr>
              <a:t>Fill in the blanks to show the meaning of the state symbols</a:t>
            </a:r>
          </a:p>
        </p:txBody>
      </p:sp>
      <p:graphicFrame>
        <p:nvGraphicFramePr>
          <p:cNvPr id="3" name="Table 3">
            <a:extLst>
              <a:ext uri="{FF2B5EF4-FFF2-40B4-BE49-F238E27FC236}">
                <a16:creationId xmlns:a16="http://schemas.microsoft.com/office/drawing/2014/main" id="{72729150-9C88-7E4B-A05E-FADCA7C08630}"/>
              </a:ext>
            </a:extLst>
          </p:cNvPr>
          <p:cNvGraphicFramePr>
            <a:graphicFrameLocks noGrp="1"/>
          </p:cNvGraphicFramePr>
          <p:nvPr>
            <p:extLst>
              <p:ext uri="{D42A27DB-BD31-4B8C-83A1-F6EECF244321}">
                <p14:modId xmlns:p14="http://schemas.microsoft.com/office/powerpoint/2010/main" val="3838212153"/>
              </p:ext>
            </p:extLst>
          </p:nvPr>
        </p:nvGraphicFramePr>
        <p:xfrm>
          <a:off x="379140" y="899583"/>
          <a:ext cx="10780860" cy="5718254"/>
        </p:xfrm>
        <a:graphic>
          <a:graphicData uri="http://schemas.openxmlformats.org/drawingml/2006/table">
            <a:tbl>
              <a:tblPr firstRow="1" bandRow="1">
                <a:tableStyleId>{5940675A-B579-460E-94D1-54222C63F5DA}</a:tableStyleId>
              </a:tblPr>
              <a:tblGrid>
                <a:gridCol w="3593620">
                  <a:extLst>
                    <a:ext uri="{9D8B030D-6E8A-4147-A177-3AD203B41FA5}">
                      <a16:colId xmlns:a16="http://schemas.microsoft.com/office/drawing/2014/main" val="488678208"/>
                    </a:ext>
                  </a:extLst>
                </a:gridCol>
                <a:gridCol w="3593620">
                  <a:extLst>
                    <a:ext uri="{9D8B030D-6E8A-4147-A177-3AD203B41FA5}">
                      <a16:colId xmlns:a16="http://schemas.microsoft.com/office/drawing/2014/main" val="3726140645"/>
                    </a:ext>
                  </a:extLst>
                </a:gridCol>
                <a:gridCol w="3593620">
                  <a:extLst>
                    <a:ext uri="{9D8B030D-6E8A-4147-A177-3AD203B41FA5}">
                      <a16:colId xmlns:a16="http://schemas.microsoft.com/office/drawing/2014/main" val="1153414177"/>
                    </a:ext>
                  </a:extLst>
                </a:gridCol>
              </a:tblGrid>
              <a:tr h="862310">
                <a:tc>
                  <a:txBody>
                    <a:bodyPr/>
                    <a:lstStyle/>
                    <a:p>
                      <a:pPr algn="ctr"/>
                      <a:r>
                        <a:rPr lang="en-US" sz="2400" b="1">
                          <a:latin typeface="Century Gothic" panose="020B0502020202020204" pitchFamily="34" charset="0"/>
                        </a:rPr>
                        <a:t>State symbol</a:t>
                      </a:r>
                    </a:p>
                  </a:txBody>
                  <a:tcPr anchor="ctr"/>
                </a:tc>
                <a:tc>
                  <a:txBody>
                    <a:bodyPr/>
                    <a:lstStyle/>
                    <a:p>
                      <a:pPr algn="ctr"/>
                      <a:r>
                        <a:rPr lang="en-US" sz="2400" b="1">
                          <a:latin typeface="Century Gothic" panose="020B0502020202020204" pitchFamily="34" charset="0"/>
                        </a:rPr>
                        <a:t>Meaning</a:t>
                      </a:r>
                    </a:p>
                  </a:txBody>
                  <a:tcPr anchor="ctr"/>
                </a:tc>
                <a:tc>
                  <a:txBody>
                    <a:bodyPr/>
                    <a:lstStyle/>
                    <a:p>
                      <a:pPr algn="ctr"/>
                      <a:r>
                        <a:rPr lang="en-US" sz="2400" b="1">
                          <a:latin typeface="Century Gothic" panose="020B0502020202020204" pitchFamily="34" charset="0"/>
                        </a:rPr>
                        <a:t>Example</a:t>
                      </a:r>
                    </a:p>
                  </a:txBody>
                  <a:tcPr anchor="ctr"/>
                </a:tc>
                <a:extLst>
                  <a:ext uri="{0D108BD9-81ED-4DB2-BD59-A6C34878D82A}">
                    <a16:rowId xmlns:a16="http://schemas.microsoft.com/office/drawing/2014/main" val="3242873739"/>
                  </a:ext>
                </a:extLst>
              </a:tr>
              <a:tr h="1213986">
                <a:tc>
                  <a:txBody>
                    <a:bodyPr/>
                    <a:lstStyle/>
                    <a:p>
                      <a:pPr algn="ctr"/>
                      <a:endParaRPr lang="en-US" sz="2400">
                        <a:latin typeface="Century Gothic" panose="020B0502020202020204" pitchFamily="34" charset="0"/>
                      </a:endParaRPr>
                    </a:p>
                  </a:txBody>
                  <a:tcPr anchor="ctr"/>
                </a:tc>
                <a:tc>
                  <a:txBody>
                    <a:bodyPr/>
                    <a:lstStyle/>
                    <a:p>
                      <a:pPr algn="ctr"/>
                      <a:endParaRPr lang="en-US" sz="2400">
                        <a:latin typeface="Century Gothic" panose="020B0502020202020204" pitchFamily="34" charset="0"/>
                      </a:endParaRPr>
                    </a:p>
                  </a:txBody>
                  <a:tcPr anchor="ctr"/>
                </a:tc>
                <a:tc>
                  <a:txBody>
                    <a:bodyPr/>
                    <a:lstStyle/>
                    <a:p>
                      <a:pPr algn="ctr"/>
                      <a:r>
                        <a:rPr lang="en-US" sz="2400">
                          <a:latin typeface="Century Gothic" panose="020B0502020202020204" pitchFamily="34" charset="0"/>
                        </a:rPr>
                        <a:t>H</a:t>
                      </a:r>
                      <a:r>
                        <a:rPr lang="en-US" sz="2400" baseline="-25000">
                          <a:latin typeface="Century Gothic" panose="020B0502020202020204" pitchFamily="34" charset="0"/>
                        </a:rPr>
                        <a:t>2</a:t>
                      </a:r>
                      <a:endParaRPr lang="en-US" sz="2400">
                        <a:latin typeface="Century Gothic" panose="020B0502020202020204" pitchFamily="34" charset="0"/>
                      </a:endParaRPr>
                    </a:p>
                  </a:txBody>
                  <a:tcPr anchor="ctr"/>
                </a:tc>
                <a:extLst>
                  <a:ext uri="{0D108BD9-81ED-4DB2-BD59-A6C34878D82A}">
                    <a16:rowId xmlns:a16="http://schemas.microsoft.com/office/drawing/2014/main" val="1715294814"/>
                  </a:ext>
                </a:extLst>
              </a:tr>
              <a:tr h="1213986">
                <a:tc>
                  <a:txBody>
                    <a:bodyPr/>
                    <a:lstStyle/>
                    <a:p>
                      <a:pPr algn="ctr"/>
                      <a:endParaRPr lang="en-US" sz="2400">
                        <a:latin typeface="Century Gothic" panose="020B0502020202020204" pitchFamily="34" charset="0"/>
                      </a:endParaRPr>
                    </a:p>
                  </a:txBody>
                  <a:tcPr anchor="ctr"/>
                </a:tc>
                <a:tc>
                  <a:txBody>
                    <a:bodyPr/>
                    <a:lstStyle/>
                    <a:p>
                      <a:pPr algn="ctr"/>
                      <a:r>
                        <a:rPr lang="en-US" sz="2400">
                          <a:latin typeface="Century Gothic" panose="020B0502020202020204" pitchFamily="34" charset="0"/>
                        </a:rPr>
                        <a:t>liquid</a:t>
                      </a: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3623990873"/>
                  </a:ext>
                </a:extLst>
              </a:tr>
              <a:tr h="1213986">
                <a:tc>
                  <a:txBody>
                    <a:bodyPr/>
                    <a:lstStyle/>
                    <a:p>
                      <a:pPr algn="ctr"/>
                      <a:r>
                        <a:rPr lang="en-US" sz="2400">
                          <a:latin typeface="Century Gothic" panose="020B0502020202020204" pitchFamily="34" charset="0"/>
                        </a:rPr>
                        <a:t>(s)</a:t>
                      </a:r>
                    </a:p>
                  </a:txBody>
                  <a:tcPr anchor="ctr"/>
                </a:tc>
                <a:tc>
                  <a:txBody>
                    <a:bodyPr/>
                    <a:lstStyle/>
                    <a:p>
                      <a:pPr algn="ctr"/>
                      <a:endParaRPr lang="en-US" sz="2400">
                        <a:latin typeface="Century Gothic" panose="020B0502020202020204" pitchFamily="34" charset="0"/>
                      </a:endParaRPr>
                    </a:p>
                  </a:txBody>
                  <a:tcPr anchor="ctr"/>
                </a:tc>
                <a:tc>
                  <a:txBody>
                    <a:bodyPr/>
                    <a:lstStyle/>
                    <a:p>
                      <a:pPr algn="ctr"/>
                      <a:endParaRPr lang="en-US" sz="2400">
                        <a:latin typeface="Century Gothic" panose="020B0502020202020204" pitchFamily="34" charset="0"/>
                      </a:endParaRPr>
                    </a:p>
                  </a:txBody>
                  <a:tcPr anchor="ctr"/>
                </a:tc>
                <a:extLst>
                  <a:ext uri="{0D108BD9-81ED-4DB2-BD59-A6C34878D82A}">
                    <a16:rowId xmlns:a16="http://schemas.microsoft.com/office/drawing/2014/main" val="3422593152"/>
                  </a:ext>
                </a:extLst>
              </a:tr>
              <a:tr h="1213986">
                <a:tc>
                  <a:txBody>
                    <a:bodyPr/>
                    <a:lstStyle/>
                    <a:p>
                      <a:pPr algn="ctr"/>
                      <a:endParaRPr lang="en-US" sz="2400">
                        <a:latin typeface="Century Gothic" panose="020B0502020202020204" pitchFamily="34" charset="0"/>
                      </a:endParaRPr>
                    </a:p>
                  </a:txBody>
                  <a:tcPr anchor="ctr"/>
                </a:tc>
                <a:tc>
                  <a:txBody>
                    <a:bodyPr/>
                    <a:lstStyle/>
                    <a:p>
                      <a:pPr algn="ctr"/>
                      <a:endParaRPr lang="en-US" sz="2400">
                        <a:latin typeface="Century Gothic" panose="020B0502020202020204" pitchFamily="34" charset="0"/>
                      </a:endParaRPr>
                    </a:p>
                  </a:txBody>
                  <a:tcPr anchor="ctr"/>
                </a:tc>
                <a:tc>
                  <a:txBody>
                    <a:bodyPr/>
                    <a:lstStyle/>
                    <a:p>
                      <a:pPr algn="ctr"/>
                      <a:r>
                        <a:rPr lang="en-US" sz="2400" dirty="0">
                          <a:latin typeface="Century Gothic" panose="020B0502020202020204" pitchFamily="34" charset="0"/>
                        </a:rPr>
                        <a:t>CuSO</a:t>
                      </a:r>
                      <a:r>
                        <a:rPr lang="en-US" sz="2400" baseline="-25000" dirty="0">
                          <a:latin typeface="Century Gothic" panose="020B0502020202020204" pitchFamily="34" charset="0"/>
                        </a:rPr>
                        <a:t>4</a:t>
                      </a:r>
                      <a:endParaRPr lang="en-US" sz="2400" dirty="0">
                        <a:latin typeface="Century Gothic" panose="020B0502020202020204" pitchFamily="34" charset="0"/>
                      </a:endParaRPr>
                    </a:p>
                  </a:txBody>
                  <a:tcPr anchor="ctr"/>
                </a:tc>
                <a:extLst>
                  <a:ext uri="{0D108BD9-81ED-4DB2-BD59-A6C34878D82A}">
                    <a16:rowId xmlns:a16="http://schemas.microsoft.com/office/drawing/2014/main" val="2829356537"/>
                  </a:ext>
                </a:extLst>
              </a:tr>
            </a:tbl>
          </a:graphicData>
        </a:graphic>
      </p:graphicFrame>
      <p:sp>
        <p:nvSpPr>
          <p:cNvPr id="4" name="TextBox 3">
            <a:extLst>
              <a:ext uri="{FF2B5EF4-FFF2-40B4-BE49-F238E27FC236}">
                <a16:creationId xmlns:a16="http://schemas.microsoft.com/office/drawing/2014/main" id="{BD107DD8-74FD-C644-A08A-F364C49FBF51}"/>
              </a:ext>
            </a:extLst>
          </p:cNvPr>
          <p:cNvSpPr txBox="1"/>
          <p:nvPr/>
        </p:nvSpPr>
        <p:spPr>
          <a:xfrm>
            <a:off x="1895707" y="2163336"/>
            <a:ext cx="1494264" cy="461665"/>
          </a:xfrm>
          <a:prstGeom prst="rect">
            <a:avLst/>
          </a:prstGeom>
          <a:noFill/>
        </p:spPr>
        <p:txBody>
          <a:bodyPr wrap="square" rtlCol="0">
            <a:spAutoFit/>
          </a:bodyPr>
          <a:lstStyle/>
          <a:p>
            <a:r>
              <a:rPr lang="en-US" sz="2400" b="1">
                <a:solidFill>
                  <a:schemeClr val="accent1"/>
                </a:solidFill>
                <a:latin typeface="Century Gothic" panose="020B0502020202020204" pitchFamily="34" charset="0"/>
              </a:rPr>
              <a:t>(g)</a:t>
            </a:r>
          </a:p>
        </p:txBody>
      </p:sp>
      <p:sp>
        <p:nvSpPr>
          <p:cNvPr id="5" name="TextBox 4">
            <a:extLst>
              <a:ext uri="{FF2B5EF4-FFF2-40B4-BE49-F238E27FC236}">
                <a16:creationId xmlns:a16="http://schemas.microsoft.com/office/drawing/2014/main" id="{EAF836C3-7D48-094E-B468-F515E7747D1C}"/>
              </a:ext>
            </a:extLst>
          </p:cNvPr>
          <p:cNvSpPr txBox="1"/>
          <p:nvPr/>
        </p:nvSpPr>
        <p:spPr>
          <a:xfrm>
            <a:off x="1895707" y="3297045"/>
            <a:ext cx="1494264" cy="461665"/>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a:t>
            </a:r>
            <a:r>
              <a:rPr lang="en-US" sz="2400" b="1" dirty="0">
                <a:solidFill>
                  <a:schemeClr val="accent1"/>
                </a:solidFill>
                <a:latin typeface="PT Sans" panose="020B0503020203020204" pitchFamily="34" charset="77"/>
              </a:rPr>
              <a:t>l</a:t>
            </a:r>
            <a:r>
              <a:rPr lang="en-US" sz="2400" b="1" dirty="0">
                <a:solidFill>
                  <a:schemeClr val="accent1"/>
                </a:solidFill>
                <a:latin typeface="Century Gothic" panose="020B0502020202020204" pitchFamily="34" charset="0"/>
              </a:rPr>
              <a:t>)</a:t>
            </a:r>
          </a:p>
        </p:txBody>
      </p:sp>
      <p:sp>
        <p:nvSpPr>
          <p:cNvPr id="6" name="TextBox 5">
            <a:extLst>
              <a:ext uri="{FF2B5EF4-FFF2-40B4-BE49-F238E27FC236}">
                <a16:creationId xmlns:a16="http://schemas.microsoft.com/office/drawing/2014/main" id="{BA946EC3-02C2-F24E-9536-22638854862A}"/>
              </a:ext>
            </a:extLst>
          </p:cNvPr>
          <p:cNvSpPr txBox="1"/>
          <p:nvPr/>
        </p:nvSpPr>
        <p:spPr>
          <a:xfrm>
            <a:off x="1895707" y="5727584"/>
            <a:ext cx="1494264" cy="461665"/>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a:t>
            </a:r>
            <a:r>
              <a:rPr lang="en-US" sz="2400" b="1" dirty="0" err="1">
                <a:solidFill>
                  <a:schemeClr val="accent1"/>
                </a:solidFill>
                <a:latin typeface="Century Gothic" panose="020B0502020202020204" pitchFamily="34" charset="0"/>
              </a:rPr>
              <a:t>aq</a:t>
            </a:r>
            <a:r>
              <a:rPr lang="en-US" sz="2400" b="1" dirty="0">
                <a:solidFill>
                  <a:schemeClr val="accent1"/>
                </a:solidFill>
                <a:latin typeface="Century Gothic" panose="020B0502020202020204" pitchFamily="34" charset="0"/>
              </a:rPr>
              <a:t>)</a:t>
            </a:r>
          </a:p>
        </p:txBody>
      </p:sp>
      <p:sp>
        <p:nvSpPr>
          <p:cNvPr id="7" name="TextBox 6">
            <a:extLst>
              <a:ext uri="{FF2B5EF4-FFF2-40B4-BE49-F238E27FC236}">
                <a16:creationId xmlns:a16="http://schemas.microsoft.com/office/drawing/2014/main" id="{DC672D61-4FF2-C244-9283-393655C96B38}"/>
              </a:ext>
            </a:extLst>
          </p:cNvPr>
          <p:cNvSpPr txBox="1"/>
          <p:nvPr/>
        </p:nvSpPr>
        <p:spPr>
          <a:xfrm>
            <a:off x="5348868" y="2128024"/>
            <a:ext cx="1494264" cy="461665"/>
          </a:xfrm>
          <a:prstGeom prst="rect">
            <a:avLst/>
          </a:prstGeom>
          <a:noFill/>
        </p:spPr>
        <p:txBody>
          <a:bodyPr wrap="square" rtlCol="0">
            <a:spAutoFit/>
          </a:bodyPr>
          <a:lstStyle/>
          <a:p>
            <a:r>
              <a:rPr lang="en-US" sz="2400" b="1">
                <a:solidFill>
                  <a:schemeClr val="accent1"/>
                </a:solidFill>
                <a:latin typeface="Century Gothic" panose="020B0502020202020204" pitchFamily="34" charset="0"/>
              </a:rPr>
              <a:t>gas</a:t>
            </a:r>
          </a:p>
        </p:txBody>
      </p:sp>
      <p:sp>
        <p:nvSpPr>
          <p:cNvPr id="8" name="TextBox 7">
            <a:extLst>
              <a:ext uri="{FF2B5EF4-FFF2-40B4-BE49-F238E27FC236}">
                <a16:creationId xmlns:a16="http://schemas.microsoft.com/office/drawing/2014/main" id="{3D48DE71-6BF8-8A40-A5E3-A27866B59F48}"/>
              </a:ext>
            </a:extLst>
          </p:cNvPr>
          <p:cNvSpPr txBox="1"/>
          <p:nvPr/>
        </p:nvSpPr>
        <p:spPr>
          <a:xfrm>
            <a:off x="5348868" y="4568283"/>
            <a:ext cx="1494264" cy="461665"/>
          </a:xfrm>
          <a:prstGeom prst="rect">
            <a:avLst/>
          </a:prstGeom>
          <a:noFill/>
        </p:spPr>
        <p:txBody>
          <a:bodyPr wrap="square" rtlCol="0">
            <a:spAutoFit/>
          </a:bodyPr>
          <a:lstStyle/>
          <a:p>
            <a:r>
              <a:rPr lang="en-US" sz="2400" b="1">
                <a:solidFill>
                  <a:schemeClr val="accent1"/>
                </a:solidFill>
                <a:latin typeface="Century Gothic" panose="020B0502020202020204" pitchFamily="34" charset="0"/>
              </a:rPr>
              <a:t>solid</a:t>
            </a:r>
          </a:p>
        </p:txBody>
      </p:sp>
      <p:sp>
        <p:nvSpPr>
          <p:cNvPr id="9" name="TextBox 8">
            <a:extLst>
              <a:ext uri="{FF2B5EF4-FFF2-40B4-BE49-F238E27FC236}">
                <a16:creationId xmlns:a16="http://schemas.microsoft.com/office/drawing/2014/main" id="{AF7D09BE-4C49-3E49-82CF-3047FF9231D5}"/>
              </a:ext>
            </a:extLst>
          </p:cNvPr>
          <p:cNvSpPr txBox="1"/>
          <p:nvPr/>
        </p:nvSpPr>
        <p:spPr>
          <a:xfrm>
            <a:off x="4088107" y="5542917"/>
            <a:ext cx="3523785" cy="830997"/>
          </a:xfrm>
          <a:prstGeom prst="rect">
            <a:avLst/>
          </a:prstGeom>
          <a:noFill/>
        </p:spPr>
        <p:txBody>
          <a:bodyPr wrap="square" rtlCol="0">
            <a:spAutoFit/>
          </a:bodyPr>
          <a:lstStyle/>
          <a:p>
            <a:r>
              <a:rPr lang="en-US" sz="2400" b="1" dirty="0">
                <a:solidFill>
                  <a:schemeClr val="accent1"/>
                </a:solidFill>
                <a:latin typeface="Century Gothic" panose="020B0502020202020204" pitchFamily="34" charset="0"/>
              </a:rPr>
              <a:t>Aqueous (dissolved in water)</a:t>
            </a:r>
          </a:p>
        </p:txBody>
      </p:sp>
      <p:sp>
        <p:nvSpPr>
          <p:cNvPr id="10" name="TextBox 9">
            <a:extLst>
              <a:ext uri="{FF2B5EF4-FFF2-40B4-BE49-F238E27FC236}">
                <a16:creationId xmlns:a16="http://schemas.microsoft.com/office/drawing/2014/main" id="{DB62BCAA-272C-EA44-9012-40DAD5E4256F}"/>
              </a:ext>
            </a:extLst>
          </p:cNvPr>
          <p:cNvSpPr txBox="1"/>
          <p:nvPr/>
        </p:nvSpPr>
        <p:spPr>
          <a:xfrm>
            <a:off x="8984166" y="3429000"/>
            <a:ext cx="1494264" cy="461665"/>
          </a:xfrm>
          <a:prstGeom prst="rect">
            <a:avLst/>
          </a:prstGeom>
          <a:noFill/>
        </p:spPr>
        <p:txBody>
          <a:bodyPr wrap="square" rtlCol="0">
            <a:spAutoFit/>
          </a:bodyPr>
          <a:lstStyle/>
          <a:p>
            <a:r>
              <a:rPr lang="en-US" sz="2400" b="1">
                <a:solidFill>
                  <a:schemeClr val="accent1"/>
                </a:solidFill>
                <a:latin typeface="Century Gothic" panose="020B0502020202020204" pitchFamily="34" charset="0"/>
              </a:rPr>
              <a:t>H</a:t>
            </a:r>
            <a:r>
              <a:rPr lang="en-US" sz="2400" b="1" baseline="-25000">
                <a:solidFill>
                  <a:schemeClr val="accent1"/>
                </a:solidFill>
                <a:latin typeface="Century Gothic" panose="020B0502020202020204" pitchFamily="34" charset="0"/>
              </a:rPr>
              <a:t>2</a:t>
            </a:r>
            <a:r>
              <a:rPr lang="en-US" sz="2400" b="1">
                <a:solidFill>
                  <a:schemeClr val="accent1"/>
                </a:solidFill>
                <a:latin typeface="Century Gothic" panose="020B0502020202020204" pitchFamily="34" charset="0"/>
              </a:rPr>
              <a:t>O</a:t>
            </a:r>
          </a:p>
        </p:txBody>
      </p:sp>
      <p:sp>
        <p:nvSpPr>
          <p:cNvPr id="11" name="TextBox 10">
            <a:extLst>
              <a:ext uri="{FF2B5EF4-FFF2-40B4-BE49-F238E27FC236}">
                <a16:creationId xmlns:a16="http://schemas.microsoft.com/office/drawing/2014/main" id="{61FED391-601B-394F-9E07-E01460D98BEB}"/>
              </a:ext>
            </a:extLst>
          </p:cNvPr>
          <p:cNvSpPr txBox="1"/>
          <p:nvPr/>
        </p:nvSpPr>
        <p:spPr>
          <a:xfrm>
            <a:off x="8984166" y="4573652"/>
            <a:ext cx="1494264" cy="461665"/>
          </a:xfrm>
          <a:prstGeom prst="rect">
            <a:avLst/>
          </a:prstGeom>
          <a:noFill/>
        </p:spPr>
        <p:txBody>
          <a:bodyPr wrap="square" rtlCol="0">
            <a:spAutoFit/>
          </a:bodyPr>
          <a:lstStyle/>
          <a:p>
            <a:r>
              <a:rPr lang="en-US" sz="2400" b="1">
                <a:solidFill>
                  <a:schemeClr val="accent1"/>
                </a:solidFill>
                <a:latin typeface="Century Gothic" panose="020B0502020202020204" pitchFamily="34" charset="0"/>
              </a:rPr>
              <a:t>Mg</a:t>
            </a:r>
          </a:p>
        </p:txBody>
      </p:sp>
    </p:spTree>
    <p:extLst>
      <p:ext uri="{BB962C8B-B14F-4D97-AF65-F5344CB8AC3E}">
        <p14:creationId xmlns:p14="http://schemas.microsoft.com/office/powerpoint/2010/main" val="227727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0B3682-2E10-4498-9B66-363A8EF8D443}"/>
              </a:ext>
            </a:extLst>
          </p:cNvPr>
          <p:cNvSpPr txBox="1"/>
          <p:nvPr/>
        </p:nvSpPr>
        <p:spPr>
          <a:xfrm>
            <a:off x="245079" y="388214"/>
            <a:ext cx="11440160" cy="5447645"/>
          </a:xfrm>
          <a:prstGeom prst="rect">
            <a:avLst/>
          </a:prstGeom>
          <a:noFill/>
        </p:spPr>
        <p:txBody>
          <a:bodyPr wrap="square" rtlCol="0">
            <a:spAutoFit/>
          </a:bodyPr>
          <a:lstStyle/>
          <a:p>
            <a:r>
              <a:rPr lang="en-GB" sz="2400" b="1" dirty="0">
                <a:latin typeface="Century Gothic" panose="020B0502020202020204" pitchFamily="34" charset="0"/>
              </a:rPr>
              <a:t>True or false?</a:t>
            </a: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During a chemical reaction the atoms are rearranged.</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The mass of an ice cube decreases when it melts.</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2A</a:t>
            </a:r>
            <a:r>
              <a:rPr lang="en-GB" sz="2400" dirty="0">
                <a:latin typeface="PT Sans" panose="020B0503020203020204" pitchFamily="34" charset="77"/>
                <a:sym typeface="Wingdings" panose="05000000000000000000" pitchFamily="2" charset="2"/>
              </a:rPr>
              <a:t>l</a:t>
            </a:r>
            <a:r>
              <a:rPr lang="en-GB" sz="2400" baseline="-25000" dirty="0">
                <a:latin typeface="Century Gothic" panose="020B0502020202020204" pitchFamily="34" charset="0"/>
                <a:sym typeface="Wingdings" panose="05000000000000000000" pitchFamily="2" charset="2"/>
              </a:rPr>
              <a:t>(s) </a:t>
            </a:r>
            <a:r>
              <a:rPr lang="en-GB" sz="2400" dirty="0">
                <a:latin typeface="Century Gothic" panose="020B0502020202020204" pitchFamily="34" charset="0"/>
                <a:sym typeface="Wingdings" panose="05000000000000000000" pitchFamily="2" charset="2"/>
              </a:rPr>
              <a:t>+ 3C</a:t>
            </a:r>
            <a:r>
              <a:rPr lang="en-GB" sz="2400" dirty="0">
                <a:latin typeface="PT Sans" panose="020B0503020203020204" pitchFamily="34" charset="77"/>
                <a:sym typeface="Wingdings" panose="05000000000000000000" pitchFamily="2" charset="2"/>
              </a:rPr>
              <a:t>l</a:t>
            </a:r>
            <a:r>
              <a:rPr lang="en-GB" sz="2400" baseline="-25000" dirty="0">
                <a:latin typeface="Century Gothic" panose="020B0502020202020204" pitchFamily="34" charset="0"/>
                <a:sym typeface="Wingdings" panose="05000000000000000000" pitchFamily="2" charset="2"/>
              </a:rPr>
              <a:t>2 (g)</a:t>
            </a:r>
            <a:r>
              <a:rPr lang="en-GB" sz="2400" dirty="0">
                <a:latin typeface="Century Gothic" panose="020B0502020202020204" pitchFamily="34" charset="0"/>
                <a:sym typeface="Wingdings" panose="05000000000000000000" pitchFamily="2" charset="2"/>
              </a:rPr>
              <a:t>  2A</a:t>
            </a:r>
            <a:r>
              <a:rPr lang="en-GB" sz="2400" dirty="0">
                <a:latin typeface="PT Sans" panose="020B0503020203020204" pitchFamily="34" charset="77"/>
                <a:sym typeface="Wingdings" panose="05000000000000000000" pitchFamily="2" charset="2"/>
              </a:rPr>
              <a:t>l</a:t>
            </a:r>
            <a:r>
              <a:rPr lang="en-GB" sz="2400" dirty="0">
                <a:latin typeface="Century Gothic" panose="020B0502020202020204" pitchFamily="34" charset="0"/>
                <a:sym typeface="Wingdings" panose="05000000000000000000" pitchFamily="2" charset="2"/>
              </a:rPr>
              <a:t>C</a:t>
            </a:r>
            <a:r>
              <a:rPr lang="en-GB" sz="2400" dirty="0">
                <a:latin typeface="PT Sans" panose="020B0503020203020204" pitchFamily="34" charset="77"/>
                <a:sym typeface="Wingdings" panose="05000000000000000000" pitchFamily="2" charset="2"/>
              </a:rPr>
              <a:t>l</a:t>
            </a:r>
            <a:r>
              <a:rPr lang="en-GB" sz="2400" baseline="-25000" dirty="0">
                <a:latin typeface="Century Gothic" panose="020B0502020202020204" pitchFamily="34" charset="0"/>
                <a:sym typeface="Wingdings" panose="05000000000000000000" pitchFamily="2" charset="2"/>
              </a:rPr>
              <a:t>3</a:t>
            </a:r>
            <a:r>
              <a:rPr lang="en-GB" sz="2400" dirty="0">
                <a:latin typeface="Century Gothic" panose="020B0502020202020204" pitchFamily="34" charset="0"/>
                <a:sym typeface="Wingdings" panose="05000000000000000000" pitchFamily="2" charset="2"/>
              </a:rPr>
              <a:t> </a:t>
            </a:r>
            <a:r>
              <a:rPr lang="en-GB" sz="2400" baseline="-25000" dirty="0">
                <a:latin typeface="Century Gothic" panose="020B0502020202020204" pitchFamily="34" charset="0"/>
                <a:sym typeface="Wingdings" panose="05000000000000000000" pitchFamily="2" charset="2"/>
              </a:rPr>
              <a:t>(s) </a:t>
            </a:r>
            <a:r>
              <a:rPr lang="en-GB" sz="2400" dirty="0">
                <a:latin typeface="Century Gothic" panose="020B0502020202020204" pitchFamily="34" charset="0"/>
                <a:sym typeface="Wingdings" panose="05000000000000000000" pitchFamily="2" charset="2"/>
              </a:rPr>
              <a:t>is a balanced equation.</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Gases have no mass.</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Mass is always conserved in chemical reactions. </a:t>
            </a:r>
          </a:p>
          <a:p>
            <a:pPr marL="457200" indent="-457200">
              <a:buFont typeface="+mj-lt"/>
              <a:buAutoNum type="arabicPeriod"/>
            </a:pPr>
            <a:endParaRPr lang="en-GB" sz="2400" dirty="0">
              <a:latin typeface="Century Gothic" panose="020B0502020202020204" pitchFamily="34" charset="0"/>
              <a:sym typeface="Wingdings" panose="05000000000000000000" pitchFamily="2" charset="2"/>
            </a:endParaRPr>
          </a:p>
          <a:p>
            <a:pPr marL="457200" indent="-457200">
              <a:buFont typeface="+mj-lt"/>
              <a:buAutoNum type="arabicPeriod"/>
            </a:pPr>
            <a:endParaRPr lang="en-GB" sz="2400" dirty="0">
              <a:latin typeface="Century Gothic" panose="020B0502020202020204" pitchFamily="34" charset="0"/>
              <a:sym typeface="Wingdings" panose="05000000000000000000" pitchFamily="2" charset="2"/>
            </a:endParaRPr>
          </a:p>
        </p:txBody>
      </p:sp>
      <p:pic>
        <p:nvPicPr>
          <p:cNvPr id="21" name="Google Shape;149;p4">
            <a:extLst>
              <a:ext uri="{FF2B5EF4-FFF2-40B4-BE49-F238E27FC236}">
                <a16:creationId xmlns:a16="http://schemas.microsoft.com/office/drawing/2014/main" id="{83FDA024-01BE-4881-8E07-26D21438264D}"/>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4078645" y="245784"/>
            <a:ext cx="1120928" cy="1451113"/>
          </a:xfrm>
          <a:prstGeom prst="rect">
            <a:avLst/>
          </a:prstGeom>
          <a:noFill/>
          <a:ln>
            <a:noFill/>
          </a:ln>
        </p:spPr>
      </p:pic>
      <p:pic>
        <p:nvPicPr>
          <p:cNvPr id="22" name="Google Shape;150;p4">
            <a:extLst>
              <a:ext uri="{FF2B5EF4-FFF2-40B4-BE49-F238E27FC236}">
                <a16:creationId xmlns:a16="http://schemas.microsoft.com/office/drawing/2014/main" id="{28A652A1-C034-4808-8A84-880750A12122}"/>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5352971" y="248974"/>
            <a:ext cx="1116000" cy="1444733"/>
          </a:xfrm>
          <a:prstGeom prst="rect">
            <a:avLst/>
          </a:prstGeom>
          <a:noFill/>
          <a:ln>
            <a:noFill/>
          </a:ln>
        </p:spPr>
      </p:pic>
      <p:sp>
        <p:nvSpPr>
          <p:cNvPr id="23" name="Google Shape;151;p4">
            <a:extLst>
              <a:ext uri="{FF2B5EF4-FFF2-40B4-BE49-F238E27FC236}">
                <a16:creationId xmlns:a16="http://schemas.microsoft.com/office/drawing/2014/main" id="{7D1CB983-59AE-4F7F-A094-2F7746C5095E}"/>
              </a:ext>
            </a:extLst>
          </p:cNvPr>
          <p:cNvSpPr txBox="1"/>
          <p:nvPr/>
        </p:nvSpPr>
        <p:spPr>
          <a:xfrm>
            <a:off x="4206282" y="1678522"/>
            <a:ext cx="217518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a:solidFill>
                  <a:schemeClr val="dk1"/>
                </a:solidFill>
                <a:latin typeface="Century Gothic"/>
                <a:ea typeface="Century Gothic"/>
                <a:cs typeface="Century Gothic"/>
                <a:sym typeface="Century Gothic"/>
              </a:rPr>
              <a:t>True      False</a:t>
            </a:r>
          </a:p>
        </p:txBody>
      </p:sp>
      <p:sp>
        <p:nvSpPr>
          <p:cNvPr id="2" name="TextBox 1">
            <a:extLst>
              <a:ext uri="{FF2B5EF4-FFF2-40B4-BE49-F238E27FC236}">
                <a16:creationId xmlns:a16="http://schemas.microsoft.com/office/drawing/2014/main" id="{32A19315-A6A8-644F-BABC-4DAE6D896936}"/>
              </a:ext>
            </a:extLst>
          </p:cNvPr>
          <p:cNvSpPr txBox="1"/>
          <p:nvPr/>
        </p:nvSpPr>
        <p:spPr>
          <a:xfrm>
            <a:off x="8940175" y="2330228"/>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7" name="TextBox 6">
            <a:extLst>
              <a:ext uri="{FF2B5EF4-FFF2-40B4-BE49-F238E27FC236}">
                <a16:creationId xmlns:a16="http://schemas.microsoft.com/office/drawing/2014/main" id="{D4D8001E-294E-EE4C-8028-F8996927C162}"/>
              </a:ext>
            </a:extLst>
          </p:cNvPr>
          <p:cNvSpPr txBox="1"/>
          <p:nvPr/>
        </p:nvSpPr>
        <p:spPr>
          <a:xfrm>
            <a:off x="8940175" y="3482137"/>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D240AF2C-D150-5A42-BE56-5FDFF9AFA63B}"/>
              </a:ext>
            </a:extLst>
          </p:cNvPr>
          <p:cNvSpPr txBox="1"/>
          <p:nvPr/>
        </p:nvSpPr>
        <p:spPr>
          <a:xfrm>
            <a:off x="8940175" y="4568421"/>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9" name="TextBox 8">
            <a:extLst>
              <a:ext uri="{FF2B5EF4-FFF2-40B4-BE49-F238E27FC236}">
                <a16:creationId xmlns:a16="http://schemas.microsoft.com/office/drawing/2014/main" id="{57A47819-4026-E548-961C-8A94D668C43D}"/>
              </a:ext>
            </a:extLst>
          </p:cNvPr>
          <p:cNvSpPr txBox="1"/>
          <p:nvPr/>
        </p:nvSpPr>
        <p:spPr>
          <a:xfrm>
            <a:off x="8954424" y="2918038"/>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0" name="TextBox 9">
            <a:extLst>
              <a:ext uri="{FF2B5EF4-FFF2-40B4-BE49-F238E27FC236}">
                <a16:creationId xmlns:a16="http://schemas.microsoft.com/office/drawing/2014/main" id="{821C1EF4-EFC0-1846-8F78-2895B8467000}"/>
              </a:ext>
            </a:extLst>
          </p:cNvPr>
          <p:cNvSpPr txBox="1"/>
          <p:nvPr/>
        </p:nvSpPr>
        <p:spPr>
          <a:xfrm>
            <a:off x="8954424" y="4004322"/>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346546"/>
            <a:ext cx="10620000" cy="545552"/>
          </a:xfrm>
        </p:spPr>
        <p:txBody>
          <a:bodyPr/>
          <a:lstStyle/>
          <a:p>
            <a:r>
              <a:rPr lang="en-US" dirty="0">
                <a:latin typeface="Century Gothic" panose="020B0502020202020204" pitchFamily="34" charset="0"/>
              </a:rPr>
              <a:t>What is being shown in this image?</a:t>
            </a:r>
          </a:p>
        </p:txBody>
      </p:sp>
      <p:pic>
        <p:nvPicPr>
          <p:cNvPr id="5" name="Graphic 4">
            <a:extLst>
              <a:ext uri="{FF2B5EF4-FFF2-40B4-BE49-F238E27FC236}">
                <a16:creationId xmlns:a16="http://schemas.microsoft.com/office/drawing/2014/main" id="{F2F9F51B-1D67-EF46-B5FB-705888509FA4}"/>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b="15376"/>
          <a:stretch/>
        </p:blipFill>
        <p:spPr>
          <a:xfrm>
            <a:off x="713678" y="1547794"/>
            <a:ext cx="10073098" cy="2702473"/>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D3AC10A-7D49-7E45-8C3B-AAC94E0B3F32}"/>
                  </a:ext>
                </a:extLst>
              </p:cNvPr>
              <p:cNvSpPr txBox="1"/>
              <p:nvPr/>
            </p:nvSpPr>
            <p:spPr>
              <a:xfrm>
                <a:off x="3019677" y="4582797"/>
                <a:ext cx="5892960" cy="646331"/>
              </a:xfrm>
              <a:prstGeom prst="rect">
                <a:avLst/>
              </a:prstGeom>
              <a:noFill/>
            </p:spPr>
            <p:txBody>
              <a:bodyPr wrap="none" rtlCol="0">
                <a:spAutoFit/>
              </a:bodyPr>
              <a:lstStyle/>
              <a:p>
                <a:r>
                  <a:rPr lang="en-GB" sz="3600" dirty="0">
                    <a:latin typeface="Century Gothic" panose="020B0502020202020204" pitchFamily="34" charset="0"/>
                  </a:rPr>
                  <a:t>CH</a:t>
                </a:r>
                <a:r>
                  <a:rPr lang="en-GB" sz="3600" baseline="-25000" dirty="0">
                    <a:latin typeface="Century Gothic" panose="020B0502020202020204" pitchFamily="34" charset="0"/>
                  </a:rPr>
                  <a:t>4</a:t>
                </a:r>
                <a:r>
                  <a:rPr lang="en-GB" sz="3600" dirty="0">
                    <a:latin typeface="Century Gothic" panose="020B0502020202020204" pitchFamily="34" charset="0"/>
                  </a:rPr>
                  <a:t> + 2O</a:t>
                </a:r>
                <a:r>
                  <a:rPr lang="en-GB" sz="3600" baseline="-25000" dirty="0">
                    <a:latin typeface="Century Gothic" panose="020B0502020202020204" pitchFamily="34" charset="0"/>
                  </a:rPr>
                  <a:t>2</a:t>
                </a:r>
                <a:r>
                  <a:rPr lang="en-GB" sz="3600" dirty="0">
                    <a:latin typeface="Century Gothic" panose="020B0502020202020204" pitchFamily="34" charset="0"/>
                  </a:rPr>
                  <a:t> </a:t>
                </a:r>
                <a14:m>
                  <m:oMath xmlns:m="http://schemas.openxmlformats.org/officeDocument/2006/math">
                    <m:r>
                      <a:rPr lang="en-GB" sz="3600" i="1" smtClean="0">
                        <a:latin typeface="Cambria Math" panose="02040503050406030204" pitchFamily="18" charset="0"/>
                        <a:ea typeface="Cambria Math" panose="02040503050406030204" pitchFamily="18" charset="0"/>
                      </a:rPr>
                      <m:t>→</m:t>
                    </m:r>
                  </m:oMath>
                </a14:m>
                <a:r>
                  <a:rPr lang="en-GB" sz="3600" dirty="0">
                    <a:latin typeface="Century Gothic" panose="020B0502020202020204" pitchFamily="34" charset="0"/>
                  </a:rPr>
                  <a:t>  CO</a:t>
                </a:r>
                <a:r>
                  <a:rPr lang="en-GB" sz="3600" baseline="-25000" dirty="0">
                    <a:latin typeface="Century Gothic" panose="020B0502020202020204" pitchFamily="34" charset="0"/>
                  </a:rPr>
                  <a:t>2</a:t>
                </a:r>
                <a:r>
                  <a:rPr lang="en-GB" sz="3600" dirty="0">
                    <a:latin typeface="Century Gothic" panose="020B0502020202020204" pitchFamily="34" charset="0"/>
                  </a:rPr>
                  <a:t> + 2H</a:t>
                </a:r>
                <a:r>
                  <a:rPr lang="en-GB" sz="3600" baseline="-25000" dirty="0">
                    <a:latin typeface="Century Gothic" panose="020B0502020202020204" pitchFamily="34" charset="0"/>
                  </a:rPr>
                  <a:t>2</a:t>
                </a:r>
                <a:r>
                  <a:rPr lang="en-GB" sz="3600" dirty="0">
                    <a:latin typeface="Century Gothic" panose="020B0502020202020204" pitchFamily="34" charset="0"/>
                  </a:rPr>
                  <a:t>O</a:t>
                </a:r>
              </a:p>
            </p:txBody>
          </p:sp>
        </mc:Choice>
        <mc:Fallback xmlns="">
          <p:sp>
            <p:nvSpPr>
              <p:cNvPr id="3" name="TextBox 2">
                <a:extLst>
                  <a:ext uri="{FF2B5EF4-FFF2-40B4-BE49-F238E27FC236}">
                    <a16:creationId xmlns:a16="http://schemas.microsoft.com/office/drawing/2014/main" id="{DD3AC10A-7D49-7E45-8C3B-AAC94E0B3F32}"/>
                  </a:ext>
                </a:extLst>
              </p:cNvPr>
              <p:cNvSpPr txBox="1">
                <a:spLocks noRot="1" noChangeAspect="1" noMove="1" noResize="1" noEditPoints="1" noAdjustHandles="1" noChangeArrowheads="1" noChangeShapeType="1" noTextEdit="1"/>
              </p:cNvSpPr>
              <p:nvPr/>
            </p:nvSpPr>
            <p:spPr>
              <a:xfrm>
                <a:off x="3019677" y="4582797"/>
                <a:ext cx="5892960" cy="646331"/>
              </a:xfrm>
              <a:prstGeom prst="rect">
                <a:avLst/>
              </a:prstGeom>
              <a:blipFill>
                <a:blip r:embed="rId5"/>
                <a:stretch>
                  <a:fillRect l="-3011" t="-13462" r="-860" b="-34615"/>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BA27509E-0CF4-684A-BBAA-7746E0B551B0}"/>
              </a:ext>
            </a:extLst>
          </p:cNvPr>
          <p:cNvSpPr txBox="1"/>
          <p:nvPr/>
        </p:nvSpPr>
        <p:spPr>
          <a:xfrm>
            <a:off x="540000" y="5808133"/>
            <a:ext cx="10689145" cy="461665"/>
          </a:xfrm>
          <a:prstGeom prst="rect">
            <a:avLst/>
          </a:prstGeom>
          <a:noFill/>
        </p:spPr>
        <p:txBody>
          <a:bodyPr wrap="none" rtlCol="0">
            <a:spAutoFit/>
          </a:bodyPr>
          <a:lstStyle/>
          <a:p>
            <a:r>
              <a:rPr lang="en-GB" sz="2400" b="1" dirty="0">
                <a:latin typeface="Century Gothic" panose="020B0502020202020204" pitchFamily="34" charset="0"/>
              </a:rPr>
              <a:t>Words to use: </a:t>
            </a:r>
            <a:r>
              <a:rPr lang="en-GB" sz="2400" dirty="0">
                <a:latin typeface="Century Gothic" panose="020B0502020202020204" pitchFamily="34" charset="0"/>
              </a:rPr>
              <a:t>conservation, atoms, molecule, two, reactants, products</a:t>
            </a:r>
          </a:p>
        </p:txBody>
      </p:sp>
    </p:spTree>
    <p:extLst>
      <p:ext uri="{BB962C8B-B14F-4D97-AF65-F5344CB8AC3E}">
        <p14:creationId xmlns:p14="http://schemas.microsoft.com/office/powerpoint/2010/main" val="1425227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49BF19-3196-2011-1C17-4D60FDFD9645}"/>
            </a:ext>
          </a:extLst>
        </p:cNvPr>
        <p:cNvGrpSpPr/>
        <p:nvPr/>
      </p:nvGrpSpPr>
      <p:grpSpPr>
        <a:xfrm>
          <a:off x="0" y="0"/>
          <a:ext cx="0" cy="0"/>
          <a:chOff x="0" y="0"/>
          <a:chExt cx="0" cy="0"/>
        </a:xfrm>
      </p:grpSpPr>
      <p:pic>
        <p:nvPicPr>
          <p:cNvPr id="8" name="Picture 7" descr="Conservation of Mass | GCSE Chemistry Revision">
            <a:extLst>
              <a:ext uri="{FF2B5EF4-FFF2-40B4-BE49-F238E27FC236}">
                <a16:creationId xmlns:a16="http://schemas.microsoft.com/office/drawing/2014/main" id="{D02B0FC1-38C0-7D0E-373B-BFAF429CC281}"/>
              </a:ext>
            </a:extLst>
          </p:cNvPr>
          <p:cNvPicPr>
            <a:picLocks noChangeAspect="1"/>
          </p:cNvPicPr>
          <p:nvPr/>
        </p:nvPicPr>
        <p:blipFill>
          <a:blip r:embed="rId3"/>
          <a:stretch>
            <a:fillRect/>
          </a:stretch>
        </p:blipFill>
        <p:spPr>
          <a:xfrm>
            <a:off x="2341404" y="865807"/>
            <a:ext cx="8194431" cy="3863696"/>
          </a:xfrm>
          <a:prstGeom prst="rect">
            <a:avLst/>
          </a:prstGeom>
        </p:spPr>
      </p:pic>
      <p:sp>
        <p:nvSpPr>
          <p:cNvPr id="10" name="TextBox 9">
            <a:extLst>
              <a:ext uri="{FF2B5EF4-FFF2-40B4-BE49-F238E27FC236}">
                <a16:creationId xmlns:a16="http://schemas.microsoft.com/office/drawing/2014/main" id="{A5141BDC-B6AF-D56C-7560-3139C1F6BF6C}"/>
              </a:ext>
            </a:extLst>
          </p:cNvPr>
          <p:cNvSpPr txBox="1"/>
          <p:nvPr/>
        </p:nvSpPr>
        <p:spPr>
          <a:xfrm>
            <a:off x="685103" y="281032"/>
            <a:ext cx="6101860" cy="584775"/>
          </a:xfrm>
          <a:prstGeom prst="rect">
            <a:avLst/>
          </a:prstGeom>
          <a:noFill/>
        </p:spPr>
        <p:txBody>
          <a:bodyPr wrap="square">
            <a:spAutoFit/>
          </a:bodyPr>
          <a:lstStyle/>
          <a:p>
            <a:r>
              <a:rPr lang="en-GB" sz="3200" b="1" dirty="0">
                <a:latin typeface="Century Gothic" panose="020B0502020202020204" pitchFamily="34" charset="0"/>
              </a:rPr>
              <a:t>Conservation of Mass</a:t>
            </a:r>
            <a:endParaRPr lang="en-US" sz="3200" b="1" dirty="0"/>
          </a:p>
        </p:txBody>
      </p:sp>
      <p:sp>
        <p:nvSpPr>
          <p:cNvPr id="16" name="TextBox 15">
            <a:extLst>
              <a:ext uri="{FF2B5EF4-FFF2-40B4-BE49-F238E27FC236}">
                <a16:creationId xmlns:a16="http://schemas.microsoft.com/office/drawing/2014/main" id="{6428CE2B-6B94-0617-6BB8-61EF6221E332}"/>
              </a:ext>
            </a:extLst>
          </p:cNvPr>
          <p:cNvSpPr txBox="1"/>
          <p:nvPr/>
        </p:nvSpPr>
        <p:spPr>
          <a:xfrm>
            <a:off x="1053751" y="5314278"/>
            <a:ext cx="10084497" cy="954107"/>
          </a:xfrm>
          <a:prstGeom prst="rect">
            <a:avLst/>
          </a:prstGeom>
          <a:noFill/>
        </p:spPr>
        <p:txBody>
          <a:bodyPr wrap="square">
            <a:spAutoFit/>
          </a:bodyPr>
          <a:lstStyle/>
          <a:p>
            <a:pPr algn="ctr"/>
            <a:r>
              <a:rPr lang="en-US" sz="2800" b="1" dirty="0"/>
              <a:t>Atoms are not created or destroyed in a chemical reaction.</a:t>
            </a:r>
            <a:br>
              <a:rPr lang="en-US" sz="2800" b="1" dirty="0"/>
            </a:br>
            <a:r>
              <a:rPr lang="en-US" sz="2800" b="1" dirty="0"/>
              <a:t>They are only rearranged.</a:t>
            </a:r>
          </a:p>
        </p:txBody>
      </p:sp>
    </p:spTree>
    <p:extLst>
      <p:ext uri="{BB962C8B-B14F-4D97-AF65-F5344CB8AC3E}">
        <p14:creationId xmlns:p14="http://schemas.microsoft.com/office/powerpoint/2010/main" val="2133546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772519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the state symbol for gas?</a:t>
            </a:r>
          </a:p>
          <a:p>
            <a:pPr marL="457200" indent="-457200">
              <a:buFontTx/>
              <a:buAutoNum type="arabicPeriod"/>
            </a:pPr>
            <a:r>
              <a:rPr lang="en-GB" sz="2400" dirty="0">
                <a:latin typeface="Century Gothic" panose="020B0502020202020204" pitchFamily="34" charset="0"/>
              </a:rPr>
              <a:t>What is the state symbol for liquid?</a:t>
            </a:r>
          </a:p>
          <a:p>
            <a:pPr marL="457200" indent="-457200">
              <a:buFontTx/>
              <a:buAutoNum type="arabicPeriod"/>
            </a:pPr>
            <a:r>
              <a:rPr lang="en-GB" sz="2400" dirty="0">
                <a:latin typeface="Century Gothic" panose="020B0502020202020204" pitchFamily="34" charset="0"/>
              </a:rPr>
              <a:t>What is the state symbol for solid?</a:t>
            </a:r>
          </a:p>
          <a:p>
            <a:pPr marL="457200" indent="-457200">
              <a:buFontTx/>
              <a:buAutoNum type="arabicPeriod"/>
            </a:pPr>
            <a:r>
              <a:rPr lang="en-GB" sz="2400" dirty="0">
                <a:latin typeface="Century Gothic" panose="020B0502020202020204" pitchFamily="34" charset="0"/>
              </a:rPr>
              <a:t>What is the state symbol for aqueous?</a:t>
            </a:r>
          </a:p>
          <a:p>
            <a:pPr marL="457200" indent="-457200">
              <a:buFontTx/>
              <a:buAutoNum type="arabicPeriod"/>
            </a:pPr>
            <a:r>
              <a:rPr lang="en-GB" sz="2400" dirty="0">
                <a:latin typeface="Century Gothic" panose="020B0502020202020204" pitchFamily="34" charset="0"/>
              </a:rPr>
              <a:t>What does aqueous mean?</a:t>
            </a:r>
          </a:p>
          <a:p>
            <a:pPr marL="457200" indent="-457200">
              <a:buFontTx/>
              <a:buAutoNum type="arabicPeriod"/>
            </a:pPr>
            <a:r>
              <a:rPr lang="en-GB" sz="2400" dirty="0">
                <a:latin typeface="Century Gothic" panose="020B0502020202020204" pitchFamily="34" charset="0"/>
              </a:rPr>
              <a:t>Where must you position the state symbol when writing chemical formulae?</a:t>
            </a:r>
          </a:p>
          <a:p>
            <a:pPr marL="457200" indent="-457200">
              <a:buFontTx/>
              <a:buAutoNum type="arabicPeriod"/>
            </a:pPr>
            <a:r>
              <a:rPr lang="en-GB" sz="2400" dirty="0">
                <a:latin typeface="Century Gothic" panose="020B0502020202020204" pitchFamily="34" charset="0"/>
              </a:rPr>
              <a:t>What is the law of conservation of mass?</a:t>
            </a:r>
          </a:p>
          <a:p>
            <a:pPr marL="457200" indent="-457200">
              <a:buFontTx/>
              <a:buAutoNum type="arabicPeriod"/>
            </a:pPr>
            <a:r>
              <a:rPr lang="en-GB" sz="2400" dirty="0">
                <a:latin typeface="Century Gothic" panose="020B0502020202020204" pitchFamily="34" charset="0"/>
              </a:rPr>
              <a:t>If I use 400 g of cake ingredients, mix them and they then undergo a chemical reaction in the oven, what will the mass of the cake be?</a:t>
            </a:r>
          </a:p>
          <a:p>
            <a:pPr marL="457200" indent="-457200">
              <a:buFontTx/>
              <a:buAutoNum type="arabicPeriod"/>
            </a:pPr>
            <a:r>
              <a:rPr lang="en-GB" sz="2400" dirty="0">
                <a:latin typeface="Century Gothic" panose="020B0502020202020204" pitchFamily="34" charset="0"/>
              </a:rPr>
              <a:t>If 100 g of CaCO</a:t>
            </a:r>
            <a:r>
              <a:rPr lang="en-GB" sz="2400" baseline="-25000" dirty="0">
                <a:latin typeface="Century Gothic" panose="020B0502020202020204" pitchFamily="34" charset="0"/>
              </a:rPr>
              <a:t>3</a:t>
            </a:r>
            <a:r>
              <a:rPr lang="en-GB" sz="2400" dirty="0">
                <a:latin typeface="Century Gothic" panose="020B0502020202020204" pitchFamily="34" charset="0"/>
              </a:rPr>
              <a:t> is heated in the chemical reaction below, 66 g of CaO is produced. What mass of </a:t>
            </a:r>
            <a:r>
              <a:rPr lang="en-GB" sz="2400" dirty="0">
                <a:latin typeface="Century Gothic" panose="020B0502020202020204" pitchFamily="34" charset="0"/>
                <a:sym typeface="Wingdings" panose="05000000000000000000" pitchFamily="2" charset="2"/>
              </a:rPr>
              <a:t>CO</a:t>
            </a:r>
            <a:r>
              <a:rPr lang="en-GB" sz="2400" baseline="-25000" dirty="0">
                <a:latin typeface="Century Gothic" panose="020B0502020202020204" pitchFamily="34" charset="0"/>
                <a:sym typeface="Wingdings" panose="05000000000000000000" pitchFamily="2" charset="2"/>
              </a:rPr>
              <a:t>2 </a:t>
            </a:r>
            <a:r>
              <a:rPr lang="en-GB" sz="2400" dirty="0">
                <a:latin typeface="Century Gothic" panose="020B0502020202020204" pitchFamily="34" charset="0"/>
              </a:rPr>
              <a:t> will be produced? </a:t>
            </a:r>
          </a:p>
          <a:p>
            <a:pPr marL="457200" indent="-457200">
              <a:buFontTx/>
              <a:buAutoNum type="arabicPeriod"/>
            </a:pPr>
            <a:r>
              <a:rPr lang="en-GB" sz="2400" dirty="0">
                <a:latin typeface="Century Gothic" panose="020B0502020202020204" pitchFamily="34" charset="0"/>
              </a:rPr>
              <a:t>If the same reaction was done on a mass balance, it would show 66 g. Why?</a:t>
            </a:r>
          </a:p>
          <a:p>
            <a:r>
              <a:rPr lang="en-GB" sz="2400" dirty="0">
                <a:latin typeface="Century Gothic" panose="020B0502020202020204" pitchFamily="34" charset="0"/>
              </a:rPr>
              <a:t>                          CaCO</a:t>
            </a:r>
            <a:r>
              <a:rPr lang="en-GB" sz="2400" baseline="-25000" dirty="0">
                <a:latin typeface="Century Gothic" panose="020B0502020202020204" pitchFamily="34" charset="0"/>
              </a:rPr>
              <a:t>3(s)) </a:t>
            </a:r>
            <a:r>
              <a:rPr lang="en-GB" sz="2400" dirty="0">
                <a:latin typeface="Century Gothic" panose="020B0502020202020204" pitchFamily="34" charset="0"/>
                <a:sym typeface="Wingdings" panose="05000000000000000000" pitchFamily="2" charset="2"/>
              </a:rPr>
              <a:t> </a:t>
            </a:r>
            <a:r>
              <a:rPr lang="en-GB" sz="2400" dirty="0" err="1">
                <a:latin typeface="Century Gothic" panose="020B0502020202020204" pitchFamily="34" charset="0"/>
                <a:sym typeface="Wingdings" panose="05000000000000000000" pitchFamily="2" charset="2"/>
              </a:rPr>
              <a:t>CaO</a:t>
            </a:r>
            <a:r>
              <a:rPr lang="en-GB" sz="2400" baseline="-25000" dirty="0">
                <a:latin typeface="Century Gothic" panose="020B0502020202020204" pitchFamily="34" charset="0"/>
                <a:sym typeface="Wingdings" panose="05000000000000000000" pitchFamily="2" charset="2"/>
              </a:rPr>
              <a:t>(s)</a:t>
            </a:r>
            <a:r>
              <a:rPr lang="en-GB" sz="2400" dirty="0">
                <a:latin typeface="Century Gothic" panose="020B0502020202020204" pitchFamily="34" charset="0"/>
                <a:sym typeface="Wingdings" panose="05000000000000000000" pitchFamily="2" charset="2"/>
              </a:rPr>
              <a:t> + CO</a:t>
            </a:r>
            <a:r>
              <a:rPr lang="en-GB" sz="2400" baseline="-25000" dirty="0">
                <a:latin typeface="Century Gothic" panose="020B0502020202020204" pitchFamily="34" charset="0"/>
                <a:sym typeface="Wingdings" panose="05000000000000000000" pitchFamily="2" charset="2"/>
              </a:rPr>
              <a:t>2(g)</a:t>
            </a:r>
            <a:r>
              <a:rPr lang="en-GB" sz="2400" dirty="0">
                <a:latin typeface="Century Gothic" panose="020B0502020202020204" pitchFamily="34" charset="0"/>
                <a:sym typeface="Wingdings" panose="05000000000000000000" pitchFamily="2" charset="2"/>
              </a:rPr>
              <a:t> </a:t>
            </a:r>
          </a:p>
          <a:p>
            <a:pPr algn="ctr"/>
            <a:endParaRPr lang="en-US" sz="2400" b="1" baseline="-25000" dirty="0">
              <a:latin typeface="Century Gothic" panose="020B0502020202020204" pitchFamily="34" charset="0"/>
            </a:endParaRPr>
          </a:p>
          <a:p>
            <a:pPr marL="457200" indent="-457200">
              <a:buFontTx/>
              <a:buAutoNum type="arabicPeriod"/>
            </a:pPr>
            <a:endParaRPr lang="en-GB" sz="2400" dirty="0">
              <a:latin typeface="Century Gothic" panose="020B0502020202020204" pitchFamily="34" charset="0"/>
            </a:endParaRPr>
          </a:p>
          <a:p>
            <a:pPr marL="457200" indent="-457200">
              <a:buFontTx/>
              <a:buAutoNum type="arabicPeriod"/>
            </a:pPr>
            <a:endParaRPr lang="en-GB" sz="2400" dirty="0">
              <a:latin typeface="Century Gothic" panose="020B0502020202020204" pitchFamily="34" charset="0"/>
            </a:endParaRPr>
          </a:p>
          <a:p>
            <a:pPr marL="457200" indent="-457200">
              <a:buFontTx/>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694392" y="900711"/>
            <a:ext cx="10837208" cy="4154984"/>
          </a:xfrm>
          <a:prstGeom prst="rect">
            <a:avLst/>
          </a:prstGeom>
          <a:noFill/>
        </p:spPr>
        <p:txBody>
          <a:bodyPr wrap="square">
            <a:spAutoFit/>
          </a:bodyPr>
          <a:lstStyle/>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(g)</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(l)</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(s)</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(aq)</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Dissolved in water</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Subscript, after the chemical formula</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Matter cannot be created nor destroyed, only transformed from one to another</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400g</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44g</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CO</a:t>
            </a:r>
            <a:r>
              <a:rPr lang="en-GB" sz="2400" b="1" baseline="-25000" dirty="0">
                <a:solidFill>
                  <a:schemeClr val="accent2">
                    <a:lumMod val="60000"/>
                    <a:lumOff val="40000"/>
                  </a:schemeClr>
                </a:solidFill>
                <a:latin typeface="Century Gothic" panose="020B0502020202020204" pitchFamily="34" charset="0"/>
                <a:cs typeface="Calibri" panose="020F0502020204030204" pitchFamily="34" charset="0"/>
              </a:rPr>
              <a:t>2</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 is a gas and it escaped from the container</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F7DC95-315F-1329-BACE-F6199ECF286B}"/>
              </a:ext>
            </a:extLst>
          </p:cNvPr>
          <p:cNvSpPr>
            <a:spLocks noGrp="1"/>
          </p:cNvSpPr>
          <p:nvPr>
            <p:ph type="title"/>
          </p:nvPr>
        </p:nvSpPr>
        <p:spPr>
          <a:xfrm>
            <a:off x="338511" y="-229483"/>
            <a:ext cx="10620000" cy="720000"/>
          </a:xfrm>
        </p:spPr>
        <p:txBody>
          <a:bodyPr/>
          <a:lstStyle/>
          <a:p>
            <a:r>
              <a:rPr lang="en-GB" dirty="0">
                <a:latin typeface="Century Gothic" panose="020B0502020202020204" pitchFamily="34" charset="0"/>
              </a:rPr>
              <a:t>I: Conservation of mass</a:t>
            </a:r>
          </a:p>
        </p:txBody>
      </p:sp>
      <p:pic>
        <p:nvPicPr>
          <p:cNvPr id="11" name="Picture 2" descr="Erlenmeyer, Flask, Laboratory, Conical">
            <a:extLst>
              <a:ext uri="{FF2B5EF4-FFF2-40B4-BE49-F238E27FC236}">
                <a16:creationId xmlns:a16="http://schemas.microsoft.com/office/drawing/2014/main" id="{61F03E34-E454-CD5C-5AE1-995BF012398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426919" y="-1781"/>
            <a:ext cx="1906326" cy="1988193"/>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9578541-BF1A-5A2A-7076-E34D5BF24BB2}"/>
              </a:ext>
            </a:extLst>
          </p:cNvPr>
          <p:cNvCxnSpPr>
            <a:cxnSpLocks/>
          </p:cNvCxnSpPr>
          <p:nvPr/>
        </p:nvCxnSpPr>
        <p:spPr>
          <a:xfrm>
            <a:off x="9779715" y="1176739"/>
            <a:ext cx="118930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loud 12">
            <a:extLst>
              <a:ext uri="{FF2B5EF4-FFF2-40B4-BE49-F238E27FC236}">
                <a16:creationId xmlns:a16="http://schemas.microsoft.com/office/drawing/2014/main" id="{14082021-D14A-5C5D-AE3C-A16666493906}"/>
              </a:ext>
            </a:extLst>
          </p:cNvPr>
          <p:cNvSpPr/>
          <p:nvPr/>
        </p:nvSpPr>
        <p:spPr>
          <a:xfrm>
            <a:off x="10083418" y="-1782"/>
            <a:ext cx="581896" cy="72000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4" name="Rounded Rectangle 24">
            <a:extLst>
              <a:ext uri="{FF2B5EF4-FFF2-40B4-BE49-F238E27FC236}">
                <a16:creationId xmlns:a16="http://schemas.microsoft.com/office/drawing/2014/main" id="{EFD87C7C-BBF1-9FCD-C8C7-B86FD7DC0EA0}"/>
              </a:ext>
            </a:extLst>
          </p:cNvPr>
          <p:cNvSpPr/>
          <p:nvPr/>
        </p:nvSpPr>
        <p:spPr>
          <a:xfrm>
            <a:off x="9973516" y="1826734"/>
            <a:ext cx="219804" cy="1022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5" name="Rounded Rectangle 31">
            <a:extLst>
              <a:ext uri="{FF2B5EF4-FFF2-40B4-BE49-F238E27FC236}">
                <a16:creationId xmlns:a16="http://schemas.microsoft.com/office/drawing/2014/main" id="{98DBA9A5-BAAF-BADD-0B6A-04ABEDDD00AB}"/>
              </a:ext>
            </a:extLst>
          </p:cNvPr>
          <p:cNvSpPr/>
          <p:nvPr/>
        </p:nvSpPr>
        <p:spPr>
          <a:xfrm>
            <a:off x="10109957" y="1745274"/>
            <a:ext cx="219804" cy="1022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6" name="Rounded Rectangle 33">
            <a:extLst>
              <a:ext uri="{FF2B5EF4-FFF2-40B4-BE49-F238E27FC236}">
                <a16:creationId xmlns:a16="http://schemas.microsoft.com/office/drawing/2014/main" id="{EE7B53F6-D3AC-CB3D-0275-AE2B0FDFE7A9}"/>
              </a:ext>
            </a:extLst>
          </p:cNvPr>
          <p:cNvSpPr/>
          <p:nvPr/>
        </p:nvSpPr>
        <p:spPr>
          <a:xfrm>
            <a:off x="10462874" y="1759663"/>
            <a:ext cx="219804" cy="1022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7" name="Rounded Rectangle 34">
            <a:extLst>
              <a:ext uri="{FF2B5EF4-FFF2-40B4-BE49-F238E27FC236}">
                <a16:creationId xmlns:a16="http://schemas.microsoft.com/office/drawing/2014/main" id="{0D5A88CB-A441-8AE0-861F-0E3AF0E27969}"/>
              </a:ext>
            </a:extLst>
          </p:cNvPr>
          <p:cNvSpPr/>
          <p:nvPr/>
        </p:nvSpPr>
        <p:spPr>
          <a:xfrm>
            <a:off x="10347062" y="1847485"/>
            <a:ext cx="219804" cy="102211"/>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TextBox 17">
            <a:extLst>
              <a:ext uri="{FF2B5EF4-FFF2-40B4-BE49-F238E27FC236}">
                <a16:creationId xmlns:a16="http://schemas.microsoft.com/office/drawing/2014/main" id="{6FB3E328-4F67-AAC4-C56D-676C388C2B10}"/>
              </a:ext>
            </a:extLst>
          </p:cNvPr>
          <p:cNvSpPr txBox="1"/>
          <p:nvPr/>
        </p:nvSpPr>
        <p:spPr>
          <a:xfrm>
            <a:off x="203971" y="647049"/>
            <a:ext cx="10557813" cy="3624069"/>
          </a:xfrm>
          <a:prstGeom prst="rect">
            <a:avLst/>
          </a:prstGeom>
          <a:noFill/>
        </p:spPr>
        <p:txBody>
          <a:bodyPr wrap="square" rtlCol="0">
            <a:spAutoFit/>
          </a:bodyPr>
          <a:lstStyle/>
          <a:p>
            <a:r>
              <a:rPr lang="en-GB" sz="2000" b="1" dirty="0">
                <a:latin typeface="Century Gothic" panose="020B0502020202020204" pitchFamily="34" charset="0"/>
              </a:rPr>
              <a:t>56g of calcium oxide reacts with 73g of hydrochloric acid.</a:t>
            </a:r>
          </a:p>
          <a:p>
            <a:endParaRPr lang="en-GB" sz="105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What is the word equation for this reaction?</a:t>
            </a:r>
          </a:p>
          <a:p>
            <a:pPr marL="457200" indent="-457200">
              <a:buFont typeface="+mj-lt"/>
              <a:buAutoNum type="arabicPeriod"/>
            </a:pPr>
            <a:endParaRPr lang="en-GB" sz="2000" dirty="0">
              <a:latin typeface="Century Gothic" panose="020B0502020202020204" pitchFamily="34" charset="0"/>
            </a:endParaRPr>
          </a:p>
          <a:p>
            <a:pPr marL="457200" indent="-457200">
              <a:buFont typeface="+mj-lt"/>
              <a:buAutoNum type="arabicPeriod"/>
            </a:pPr>
            <a:endParaRPr lang="en-GB" sz="2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The formula for calcium chloride is CaCl</a:t>
            </a:r>
            <a:r>
              <a:rPr lang="en-GB" sz="2000" baseline="-25000" dirty="0">
                <a:latin typeface="Century Gothic" panose="020B0502020202020204" pitchFamily="34" charset="0"/>
              </a:rPr>
              <a:t>2</a:t>
            </a:r>
            <a:r>
              <a:rPr lang="en-GB" sz="2000" dirty="0">
                <a:latin typeface="Century Gothic" panose="020B0502020202020204" pitchFamily="34" charset="0"/>
              </a:rPr>
              <a:t>. What is the balanced symbol equation for this reaction? Include state symbols</a:t>
            </a:r>
          </a:p>
          <a:p>
            <a:pPr marL="228600" indent="-228600">
              <a:buFont typeface="+mj-lt"/>
              <a:buAutoNum type="arabicPeriod"/>
            </a:pPr>
            <a:endParaRPr lang="en-GB" sz="1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What are the relative formula masses for each reactant and product? Write these below the symbol equation.</a:t>
            </a:r>
          </a:p>
          <a:p>
            <a:pPr marL="228600" indent="-228600">
              <a:buFont typeface="+mj-lt"/>
              <a:buAutoNum type="arabicPeriod"/>
            </a:pPr>
            <a:endParaRPr lang="en-GB" sz="1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Now write the mass for each substance below the symbol equation</a:t>
            </a:r>
          </a:p>
          <a:p>
            <a:pPr marL="228600" indent="-228600">
              <a:buFont typeface="+mj-lt"/>
              <a:buAutoNum type="arabicPeriod"/>
            </a:pPr>
            <a:endParaRPr lang="en-GB" sz="900" dirty="0">
              <a:latin typeface="Century Gothic" panose="020B0502020202020204" pitchFamily="34" charset="0"/>
            </a:endParaRPr>
          </a:p>
          <a:p>
            <a:endParaRPr lang="en-GB" sz="1000" dirty="0">
              <a:latin typeface="Century Gothic" panose="020B0502020202020204" pitchFamily="34" charset="0"/>
            </a:endParaRPr>
          </a:p>
        </p:txBody>
      </p:sp>
      <p:sp>
        <p:nvSpPr>
          <p:cNvPr id="20" name="TextBox 19">
            <a:extLst>
              <a:ext uri="{FF2B5EF4-FFF2-40B4-BE49-F238E27FC236}">
                <a16:creationId xmlns:a16="http://schemas.microsoft.com/office/drawing/2014/main" id="{A073F60A-3DD0-9326-A69E-146EC87CBC14}"/>
              </a:ext>
            </a:extLst>
          </p:cNvPr>
          <p:cNvSpPr txBox="1"/>
          <p:nvPr/>
        </p:nvSpPr>
        <p:spPr>
          <a:xfrm>
            <a:off x="680019" y="1479119"/>
            <a:ext cx="8271418" cy="369332"/>
          </a:xfrm>
          <a:prstGeom prst="rect">
            <a:avLst/>
          </a:prstGeom>
          <a:noFill/>
        </p:spPr>
        <p:txBody>
          <a:bodyPr wrap="square">
            <a:spAutoFit/>
          </a:bodyPr>
          <a:lstStyle/>
          <a:p>
            <a:r>
              <a:rPr lang="en-GB" sz="1800" b="1" dirty="0">
                <a:solidFill>
                  <a:schemeClr val="accent1"/>
                </a:solidFill>
                <a:latin typeface="Century Gothic" panose="020B0502020202020204" pitchFamily="34" charset="0"/>
              </a:rPr>
              <a:t>Calcium oxide + hydrochloric acid → calcium chloride + water</a:t>
            </a:r>
            <a:endParaRPr lang="en-GB" dirty="0">
              <a:latin typeface="Century Gothic" panose="020B0502020202020204" pitchFamily="34" charset="0"/>
            </a:endParaRPr>
          </a:p>
        </p:txBody>
      </p:sp>
      <p:sp>
        <p:nvSpPr>
          <p:cNvPr id="21" name="TextBox 20">
            <a:extLst>
              <a:ext uri="{FF2B5EF4-FFF2-40B4-BE49-F238E27FC236}">
                <a16:creationId xmlns:a16="http://schemas.microsoft.com/office/drawing/2014/main" id="{03054166-7452-37A8-EF6F-238F46A47715}"/>
              </a:ext>
            </a:extLst>
          </p:cNvPr>
          <p:cNvSpPr txBox="1"/>
          <p:nvPr/>
        </p:nvSpPr>
        <p:spPr>
          <a:xfrm>
            <a:off x="588002" y="4452777"/>
            <a:ext cx="8271418" cy="400110"/>
          </a:xfrm>
          <a:prstGeom prst="rect">
            <a:avLst/>
          </a:prstGeom>
          <a:noFill/>
        </p:spPr>
        <p:txBody>
          <a:bodyPr wrap="square">
            <a:spAutoFit/>
          </a:bodyPr>
          <a:lstStyle/>
          <a:p>
            <a:r>
              <a:rPr lang="en-GB" sz="2000" b="1" dirty="0" err="1">
                <a:solidFill>
                  <a:schemeClr val="accent1"/>
                </a:solidFill>
                <a:latin typeface="Century Gothic" panose="020B0502020202020204" pitchFamily="34" charset="0"/>
              </a:rPr>
              <a:t>CaO</a:t>
            </a:r>
            <a:r>
              <a:rPr lang="en-GB" sz="2000" b="1" baseline="-25000" dirty="0">
                <a:solidFill>
                  <a:schemeClr val="accent1"/>
                </a:solidFill>
                <a:latin typeface="Century Gothic" panose="020B0502020202020204" pitchFamily="34" charset="0"/>
              </a:rPr>
              <a:t>(s)</a:t>
            </a:r>
            <a:r>
              <a:rPr lang="en-GB" sz="2000" b="1" dirty="0">
                <a:solidFill>
                  <a:schemeClr val="accent1"/>
                </a:solidFill>
                <a:latin typeface="Century Gothic" panose="020B0502020202020204" pitchFamily="34" charset="0"/>
              </a:rPr>
              <a:t>  +  2HCl</a:t>
            </a:r>
            <a:r>
              <a:rPr lang="en-GB" sz="2000" b="1" baseline="-25000" dirty="0">
                <a:solidFill>
                  <a:schemeClr val="accent1"/>
                </a:solidFill>
                <a:latin typeface="Century Gothic" panose="020B0502020202020204" pitchFamily="34" charset="0"/>
              </a:rPr>
              <a:t>(</a:t>
            </a:r>
            <a:r>
              <a:rPr lang="en-GB" sz="2000" b="1" baseline="-25000" dirty="0" err="1">
                <a:solidFill>
                  <a:schemeClr val="accent1"/>
                </a:solidFill>
                <a:latin typeface="Century Gothic" panose="020B0502020202020204" pitchFamily="34" charset="0"/>
              </a:rPr>
              <a:t>aq</a:t>
            </a:r>
            <a:r>
              <a:rPr lang="en-GB" sz="2000" b="1" baseline="-25000" dirty="0">
                <a:solidFill>
                  <a:schemeClr val="accent1"/>
                </a:solidFill>
                <a:latin typeface="Century Gothic" panose="020B0502020202020204" pitchFamily="34" charset="0"/>
              </a:rPr>
              <a:t>)   </a:t>
            </a:r>
            <a:r>
              <a:rPr lang="en-GB" sz="2000" b="1" dirty="0">
                <a:solidFill>
                  <a:schemeClr val="accent1"/>
                </a:solidFill>
                <a:latin typeface="Century Gothic" panose="020B0502020202020204" pitchFamily="34" charset="0"/>
              </a:rPr>
              <a:t>→  CaCl</a:t>
            </a:r>
            <a:r>
              <a:rPr lang="en-GB" sz="2000" b="1" baseline="-25000" dirty="0">
                <a:solidFill>
                  <a:schemeClr val="accent1"/>
                </a:solidFill>
                <a:latin typeface="Century Gothic" panose="020B0502020202020204" pitchFamily="34" charset="0"/>
              </a:rPr>
              <a:t>2(</a:t>
            </a:r>
            <a:r>
              <a:rPr lang="en-GB" sz="2000" b="1" baseline="-25000" dirty="0" err="1">
                <a:solidFill>
                  <a:schemeClr val="accent1"/>
                </a:solidFill>
                <a:latin typeface="Century Gothic" panose="020B0502020202020204" pitchFamily="34" charset="0"/>
              </a:rPr>
              <a:t>aq</a:t>
            </a:r>
            <a:r>
              <a:rPr lang="en-GB" sz="2000" b="1" baseline="-25000" dirty="0">
                <a:solidFill>
                  <a:schemeClr val="accent1"/>
                </a:solidFill>
                <a:latin typeface="Century Gothic" panose="020B0502020202020204" pitchFamily="34" charset="0"/>
              </a:rPr>
              <a:t>) </a:t>
            </a:r>
            <a:r>
              <a:rPr lang="en-GB" sz="2000" b="1" dirty="0">
                <a:solidFill>
                  <a:schemeClr val="accent1"/>
                </a:solidFill>
                <a:latin typeface="Century Gothic" panose="020B0502020202020204" pitchFamily="34" charset="0"/>
              </a:rPr>
              <a:t>+       H</a:t>
            </a:r>
            <a:r>
              <a:rPr lang="en-GB" sz="2000" b="1" baseline="-25000" dirty="0">
                <a:solidFill>
                  <a:schemeClr val="accent1"/>
                </a:solidFill>
                <a:latin typeface="Century Gothic" panose="020B0502020202020204" pitchFamily="34" charset="0"/>
              </a:rPr>
              <a:t>2</a:t>
            </a:r>
            <a:r>
              <a:rPr lang="en-GB" sz="2000" b="1" dirty="0">
                <a:solidFill>
                  <a:schemeClr val="accent1"/>
                </a:solidFill>
                <a:latin typeface="Century Gothic" panose="020B0502020202020204" pitchFamily="34" charset="0"/>
              </a:rPr>
              <a:t>O</a:t>
            </a:r>
            <a:r>
              <a:rPr lang="en-GB" sz="2000" b="1" baseline="-25000" dirty="0">
                <a:solidFill>
                  <a:schemeClr val="accent1"/>
                </a:solidFill>
                <a:latin typeface="Century Gothic" panose="020B0502020202020204" pitchFamily="34" charset="0"/>
              </a:rPr>
              <a:t>(l)</a:t>
            </a:r>
            <a:endParaRPr lang="en-GB" sz="2000" baseline="-25000" dirty="0">
              <a:latin typeface="Century Gothic" panose="020B0502020202020204" pitchFamily="34" charset="0"/>
            </a:endParaRPr>
          </a:p>
        </p:txBody>
      </p:sp>
      <p:sp>
        <p:nvSpPr>
          <p:cNvPr id="22" name="TextBox 21">
            <a:extLst>
              <a:ext uri="{FF2B5EF4-FFF2-40B4-BE49-F238E27FC236}">
                <a16:creationId xmlns:a16="http://schemas.microsoft.com/office/drawing/2014/main" id="{7F7484D8-B275-D216-763D-94E72C7221DD}"/>
              </a:ext>
            </a:extLst>
          </p:cNvPr>
          <p:cNvSpPr txBox="1"/>
          <p:nvPr/>
        </p:nvSpPr>
        <p:spPr>
          <a:xfrm>
            <a:off x="588002" y="4852887"/>
            <a:ext cx="8271418"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56                36.5 	     111              18</a:t>
            </a:r>
            <a:endParaRPr lang="en-GB" sz="2000" baseline="-25000" dirty="0">
              <a:latin typeface="Century Gothic" panose="020B0502020202020204" pitchFamily="34" charset="0"/>
            </a:endParaRPr>
          </a:p>
        </p:txBody>
      </p:sp>
      <p:sp>
        <p:nvSpPr>
          <p:cNvPr id="23" name="TextBox 22">
            <a:extLst>
              <a:ext uri="{FF2B5EF4-FFF2-40B4-BE49-F238E27FC236}">
                <a16:creationId xmlns:a16="http://schemas.microsoft.com/office/drawing/2014/main" id="{B9CF1A36-81FC-5539-2120-F912BA3D6C30}"/>
              </a:ext>
            </a:extLst>
          </p:cNvPr>
          <p:cNvSpPr txBox="1"/>
          <p:nvPr/>
        </p:nvSpPr>
        <p:spPr>
          <a:xfrm>
            <a:off x="588003" y="5251470"/>
            <a:ext cx="8271418"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56                73  	     111              18</a:t>
            </a:r>
            <a:endParaRPr lang="en-GB" sz="2000" baseline="-25000" dirty="0">
              <a:latin typeface="Century Gothic" panose="020B0502020202020204" pitchFamily="34" charset="0"/>
            </a:endParaRPr>
          </a:p>
        </p:txBody>
      </p:sp>
    </p:spTree>
    <p:extLst>
      <p:ext uri="{BB962C8B-B14F-4D97-AF65-F5344CB8AC3E}">
        <p14:creationId xmlns:p14="http://schemas.microsoft.com/office/powerpoint/2010/main" val="183368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752118"/>
            <a:ext cx="10515600" cy="811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Conservation of Mass</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Wednesday, 28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964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F7DC95-315F-1329-BACE-F6199ECF286B}"/>
              </a:ext>
            </a:extLst>
          </p:cNvPr>
          <p:cNvSpPr>
            <a:spLocks noGrp="1"/>
          </p:cNvSpPr>
          <p:nvPr>
            <p:ph type="title"/>
          </p:nvPr>
        </p:nvSpPr>
        <p:spPr>
          <a:xfrm>
            <a:off x="338511" y="-229483"/>
            <a:ext cx="10620000" cy="720000"/>
          </a:xfrm>
        </p:spPr>
        <p:txBody>
          <a:bodyPr/>
          <a:lstStyle/>
          <a:p>
            <a:r>
              <a:rPr lang="en-GB" dirty="0">
                <a:latin typeface="Century Gothic" panose="020B0502020202020204" pitchFamily="34" charset="0"/>
              </a:rPr>
              <a:t>We: Conservation of mass</a:t>
            </a:r>
          </a:p>
        </p:txBody>
      </p:sp>
      <p:sp>
        <p:nvSpPr>
          <p:cNvPr id="18" name="TextBox 17">
            <a:extLst>
              <a:ext uri="{FF2B5EF4-FFF2-40B4-BE49-F238E27FC236}">
                <a16:creationId xmlns:a16="http://schemas.microsoft.com/office/drawing/2014/main" id="{6FB3E328-4F67-AAC4-C56D-676C388C2B10}"/>
              </a:ext>
            </a:extLst>
          </p:cNvPr>
          <p:cNvSpPr txBox="1"/>
          <p:nvPr/>
        </p:nvSpPr>
        <p:spPr>
          <a:xfrm>
            <a:off x="203971" y="567041"/>
            <a:ext cx="10557813" cy="3516347"/>
          </a:xfrm>
          <a:prstGeom prst="rect">
            <a:avLst/>
          </a:prstGeom>
          <a:noFill/>
        </p:spPr>
        <p:txBody>
          <a:bodyPr wrap="square" rtlCol="0">
            <a:spAutoFit/>
          </a:bodyPr>
          <a:lstStyle/>
          <a:p>
            <a:r>
              <a:rPr lang="en-GB" sz="2000" b="1" dirty="0">
                <a:latin typeface="Century Gothic" panose="020B0502020202020204" pitchFamily="34" charset="0"/>
              </a:rPr>
              <a:t>4.8g of Magnesium reacts with oxygen, producing 8g of Magnesium oxide (MgO).</a:t>
            </a:r>
          </a:p>
          <a:p>
            <a:endParaRPr lang="en-GB" sz="1050" dirty="0">
              <a:latin typeface="Century Gothic" panose="020B0502020202020204" pitchFamily="34" charset="0"/>
            </a:endParaRPr>
          </a:p>
          <a:p>
            <a:endParaRPr lang="en-GB" sz="100" dirty="0">
              <a:latin typeface="Century Gothic" panose="020B0502020202020204" pitchFamily="34" charset="0"/>
            </a:endParaRPr>
          </a:p>
          <a:p>
            <a:r>
              <a:rPr lang="en-GB" sz="2000" dirty="0">
                <a:latin typeface="Century Gothic" panose="020B0502020202020204" pitchFamily="34" charset="0"/>
              </a:rPr>
              <a:t>What is the word equation for this reaction?</a:t>
            </a:r>
          </a:p>
          <a:p>
            <a:endParaRPr lang="en-GB" sz="2000" dirty="0">
              <a:latin typeface="Century Gothic" panose="020B0502020202020204" pitchFamily="34" charset="0"/>
            </a:endParaRPr>
          </a:p>
          <a:p>
            <a:endParaRPr lang="en-GB" sz="1200" dirty="0">
              <a:latin typeface="Century Gothic" panose="020B0502020202020204" pitchFamily="34" charset="0"/>
            </a:endParaRPr>
          </a:p>
          <a:p>
            <a:pPr marL="457200" indent="-457200">
              <a:buAutoNum type="arabicPeriod"/>
            </a:pPr>
            <a:r>
              <a:rPr lang="en-GB" sz="2000" dirty="0">
                <a:latin typeface="Century Gothic" panose="020B0502020202020204" pitchFamily="34" charset="0"/>
              </a:rPr>
              <a:t>What is the balanced symbol equation for this reaction? Include state symbols</a:t>
            </a:r>
          </a:p>
          <a:p>
            <a:pPr marL="228600" indent="-228600">
              <a:buFont typeface="+mj-lt"/>
              <a:buAutoNum type="arabicPeriod"/>
            </a:pPr>
            <a:endParaRPr lang="en-GB" sz="1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What are the relative formula masses for each reactant and product? Write these below the symbol equation.</a:t>
            </a:r>
          </a:p>
          <a:p>
            <a:pPr marL="228600" indent="-228600">
              <a:buFont typeface="+mj-lt"/>
              <a:buAutoNum type="arabicPeriod"/>
            </a:pPr>
            <a:endParaRPr lang="en-GB" sz="10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Now write the mass for each substance below the symbol equation</a:t>
            </a:r>
          </a:p>
          <a:p>
            <a:pPr marL="228600" indent="-228600">
              <a:buFont typeface="+mj-lt"/>
              <a:buAutoNum type="arabicPeriod"/>
            </a:pPr>
            <a:endParaRPr lang="en-GB" sz="900" dirty="0">
              <a:latin typeface="Century Gothic" panose="020B0502020202020204" pitchFamily="34" charset="0"/>
            </a:endParaRPr>
          </a:p>
          <a:p>
            <a:pPr marL="457200" indent="-457200">
              <a:buFont typeface="+mj-lt"/>
              <a:buAutoNum type="arabicPeriod"/>
            </a:pPr>
            <a:r>
              <a:rPr lang="en-GB" sz="2000" dirty="0">
                <a:latin typeface="Century Gothic" panose="020B0502020202020204" pitchFamily="34" charset="0"/>
              </a:rPr>
              <a:t>Why is the mass of oxygen 3.2 g?</a:t>
            </a:r>
          </a:p>
          <a:p>
            <a:endParaRPr lang="en-GB" sz="1000" dirty="0">
              <a:latin typeface="Century Gothic" panose="020B0502020202020204" pitchFamily="34" charset="0"/>
            </a:endParaRPr>
          </a:p>
        </p:txBody>
      </p:sp>
      <p:sp>
        <p:nvSpPr>
          <p:cNvPr id="20" name="TextBox 19">
            <a:extLst>
              <a:ext uri="{FF2B5EF4-FFF2-40B4-BE49-F238E27FC236}">
                <a16:creationId xmlns:a16="http://schemas.microsoft.com/office/drawing/2014/main" id="{A073F60A-3DD0-9326-A69E-146EC87CBC14}"/>
              </a:ext>
            </a:extLst>
          </p:cNvPr>
          <p:cNvSpPr txBox="1"/>
          <p:nvPr/>
        </p:nvSpPr>
        <p:spPr>
          <a:xfrm>
            <a:off x="520362" y="1464604"/>
            <a:ext cx="8271418" cy="369332"/>
          </a:xfrm>
          <a:prstGeom prst="rect">
            <a:avLst/>
          </a:prstGeom>
          <a:noFill/>
        </p:spPr>
        <p:txBody>
          <a:bodyPr wrap="square">
            <a:spAutoFit/>
          </a:bodyPr>
          <a:lstStyle/>
          <a:p>
            <a:r>
              <a:rPr lang="en-GB" sz="1800" b="1" dirty="0">
                <a:solidFill>
                  <a:schemeClr val="accent1"/>
                </a:solidFill>
                <a:latin typeface="Century Gothic" panose="020B0502020202020204" pitchFamily="34" charset="0"/>
              </a:rPr>
              <a:t>Magnesium + oxygen → Magnesium oxide</a:t>
            </a:r>
            <a:endParaRPr lang="en-GB" dirty="0">
              <a:latin typeface="Century Gothic" panose="020B0502020202020204" pitchFamily="34" charset="0"/>
            </a:endParaRPr>
          </a:p>
        </p:txBody>
      </p:sp>
      <p:sp>
        <p:nvSpPr>
          <p:cNvPr id="21" name="TextBox 20">
            <a:extLst>
              <a:ext uri="{FF2B5EF4-FFF2-40B4-BE49-F238E27FC236}">
                <a16:creationId xmlns:a16="http://schemas.microsoft.com/office/drawing/2014/main" id="{03054166-7452-37A8-EF6F-238F46A47715}"/>
              </a:ext>
            </a:extLst>
          </p:cNvPr>
          <p:cNvSpPr txBox="1"/>
          <p:nvPr/>
        </p:nvSpPr>
        <p:spPr>
          <a:xfrm>
            <a:off x="588002" y="4452777"/>
            <a:ext cx="8271418"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2 Mg</a:t>
            </a:r>
            <a:r>
              <a:rPr lang="en-GB" sz="2000" b="1" baseline="-25000" dirty="0">
                <a:solidFill>
                  <a:schemeClr val="accent1"/>
                </a:solidFill>
                <a:latin typeface="Century Gothic" panose="020B0502020202020204" pitchFamily="34" charset="0"/>
              </a:rPr>
              <a:t>(s)</a:t>
            </a:r>
            <a:r>
              <a:rPr lang="en-GB" sz="2000" b="1" dirty="0">
                <a:solidFill>
                  <a:schemeClr val="accent1"/>
                </a:solidFill>
                <a:latin typeface="Century Gothic" panose="020B0502020202020204" pitchFamily="34" charset="0"/>
              </a:rPr>
              <a:t>  +  O</a:t>
            </a:r>
            <a:r>
              <a:rPr lang="en-GB" sz="2000" b="1" baseline="-25000" dirty="0">
                <a:solidFill>
                  <a:schemeClr val="accent1"/>
                </a:solidFill>
                <a:latin typeface="Century Gothic" panose="020B0502020202020204" pitchFamily="34" charset="0"/>
              </a:rPr>
              <a:t>2(g)   </a:t>
            </a:r>
            <a:r>
              <a:rPr lang="en-GB" sz="2000" b="1" dirty="0">
                <a:solidFill>
                  <a:schemeClr val="accent1"/>
                </a:solidFill>
                <a:latin typeface="Century Gothic" panose="020B0502020202020204" pitchFamily="34" charset="0"/>
              </a:rPr>
              <a:t>→  2MgO</a:t>
            </a:r>
            <a:r>
              <a:rPr lang="en-GB" sz="2000" b="1" baseline="-25000" dirty="0">
                <a:solidFill>
                  <a:schemeClr val="accent1"/>
                </a:solidFill>
                <a:latin typeface="Century Gothic" panose="020B0502020202020204" pitchFamily="34" charset="0"/>
              </a:rPr>
              <a:t>(s)</a:t>
            </a:r>
            <a:endParaRPr lang="en-GB" sz="2000" baseline="-25000" dirty="0">
              <a:latin typeface="Century Gothic" panose="020B0502020202020204" pitchFamily="34" charset="0"/>
            </a:endParaRPr>
          </a:p>
        </p:txBody>
      </p:sp>
      <p:sp>
        <p:nvSpPr>
          <p:cNvPr id="22" name="TextBox 21">
            <a:extLst>
              <a:ext uri="{FF2B5EF4-FFF2-40B4-BE49-F238E27FC236}">
                <a16:creationId xmlns:a16="http://schemas.microsoft.com/office/drawing/2014/main" id="{7F7484D8-B275-D216-763D-94E72C7221DD}"/>
              </a:ext>
            </a:extLst>
          </p:cNvPr>
          <p:cNvSpPr txBox="1"/>
          <p:nvPr/>
        </p:nvSpPr>
        <p:spPr>
          <a:xfrm>
            <a:off x="588002" y="4852887"/>
            <a:ext cx="8271418"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24           32 	           40</a:t>
            </a:r>
            <a:endParaRPr lang="en-GB" sz="2000" baseline="-25000" dirty="0">
              <a:latin typeface="Century Gothic" panose="020B0502020202020204" pitchFamily="34" charset="0"/>
            </a:endParaRPr>
          </a:p>
        </p:txBody>
      </p:sp>
      <p:sp>
        <p:nvSpPr>
          <p:cNvPr id="23" name="TextBox 22">
            <a:extLst>
              <a:ext uri="{FF2B5EF4-FFF2-40B4-BE49-F238E27FC236}">
                <a16:creationId xmlns:a16="http://schemas.microsoft.com/office/drawing/2014/main" id="{B9CF1A36-81FC-5539-2120-F912BA3D6C30}"/>
              </a:ext>
            </a:extLst>
          </p:cNvPr>
          <p:cNvSpPr txBox="1"/>
          <p:nvPr/>
        </p:nvSpPr>
        <p:spPr>
          <a:xfrm>
            <a:off x="588003" y="5251470"/>
            <a:ext cx="8271418" cy="400110"/>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4.8           3.2	            8.0</a:t>
            </a:r>
            <a:endParaRPr lang="en-GB" sz="2000" baseline="-25000" dirty="0">
              <a:latin typeface="Century Gothic" panose="020B0502020202020204" pitchFamily="34" charset="0"/>
            </a:endParaRPr>
          </a:p>
        </p:txBody>
      </p:sp>
      <p:sp>
        <p:nvSpPr>
          <p:cNvPr id="24" name="TextBox 23">
            <a:extLst>
              <a:ext uri="{FF2B5EF4-FFF2-40B4-BE49-F238E27FC236}">
                <a16:creationId xmlns:a16="http://schemas.microsoft.com/office/drawing/2014/main" id="{20AC9F25-C660-6302-82A4-91CB34EE66F2}"/>
              </a:ext>
            </a:extLst>
          </p:cNvPr>
          <p:cNvSpPr txBox="1"/>
          <p:nvPr/>
        </p:nvSpPr>
        <p:spPr>
          <a:xfrm>
            <a:off x="588001" y="5682357"/>
            <a:ext cx="10173783" cy="400110"/>
          </a:xfrm>
          <a:prstGeom prst="rect">
            <a:avLst/>
          </a:prstGeom>
          <a:noFill/>
        </p:spPr>
        <p:txBody>
          <a:bodyPr wrap="square">
            <a:spAutoFit/>
          </a:bodyPr>
          <a:lstStyle/>
          <a:p>
            <a:r>
              <a:rPr lang="en-GB" sz="2000" dirty="0">
                <a:solidFill>
                  <a:schemeClr val="accent1"/>
                </a:solidFill>
                <a:latin typeface="Century Gothic" panose="020B0502020202020204" pitchFamily="34" charset="0"/>
              </a:rPr>
              <a:t>The mass of the reactants = Mass of the products. 4.8 + 3.2= 8.0</a:t>
            </a:r>
            <a:endParaRPr lang="en-GB" sz="2000" baseline="-25000" dirty="0">
              <a:latin typeface="Century Gothic" panose="020B0502020202020204" pitchFamily="34" charset="0"/>
            </a:endParaRPr>
          </a:p>
        </p:txBody>
      </p:sp>
    </p:spTree>
    <p:extLst>
      <p:ext uri="{BB962C8B-B14F-4D97-AF65-F5344CB8AC3E}">
        <p14:creationId xmlns:p14="http://schemas.microsoft.com/office/powerpoint/2010/main" val="1289098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6281B-231B-4E35-ABDE-8FE5A0558B94}"/>
              </a:ext>
            </a:extLst>
          </p:cNvPr>
          <p:cNvSpPr>
            <a:spLocks noGrp="1"/>
          </p:cNvSpPr>
          <p:nvPr>
            <p:ph type="title"/>
          </p:nvPr>
        </p:nvSpPr>
        <p:spPr>
          <a:xfrm>
            <a:off x="373578" y="220133"/>
            <a:ext cx="10620000" cy="1727199"/>
          </a:xfrm>
        </p:spPr>
        <p:txBody>
          <a:bodyPr>
            <a:noAutofit/>
          </a:bodyPr>
          <a:lstStyle/>
          <a:p>
            <a:r>
              <a:rPr lang="en-GB" sz="2400" dirty="0">
                <a:latin typeface="Century Gothic" panose="020B0502020202020204" pitchFamily="34" charset="0"/>
              </a:rPr>
              <a:t>You: Conservation of mass</a:t>
            </a:r>
            <a:br>
              <a:rPr lang="en-GB" sz="2400" dirty="0">
                <a:latin typeface="Century Gothic" panose="020B0502020202020204" pitchFamily="34" charset="0"/>
              </a:rPr>
            </a:br>
            <a:r>
              <a:rPr lang="en-GB" sz="2400" b="0" dirty="0">
                <a:latin typeface="Century Gothic" panose="020B0502020202020204" pitchFamily="34" charset="0"/>
              </a:rPr>
              <a:t>There is a gas involved in the reaction below, which apparatus can prove the law of conservation of mass?</a:t>
            </a:r>
            <a:br>
              <a:rPr lang="en-GB" sz="2400" b="0" dirty="0">
                <a:latin typeface="Century Gothic" panose="020B0502020202020204" pitchFamily="34" charset="0"/>
              </a:rPr>
            </a:br>
            <a:br>
              <a:rPr lang="en-GB" sz="2400" b="0" dirty="0">
                <a:latin typeface="Century Gothic" panose="020B0502020202020204" pitchFamily="34" charset="0"/>
              </a:rPr>
            </a:br>
            <a:r>
              <a:rPr lang="en-GB" sz="2400" b="0" dirty="0">
                <a:latin typeface="Century Gothic" panose="020B0502020202020204" pitchFamily="34" charset="0"/>
              </a:rPr>
              <a:t>Explain your answer.</a:t>
            </a:r>
          </a:p>
        </p:txBody>
      </p:sp>
      <p:sp>
        <p:nvSpPr>
          <p:cNvPr id="7" name="TextBox 6">
            <a:extLst>
              <a:ext uri="{FF2B5EF4-FFF2-40B4-BE49-F238E27FC236}">
                <a16:creationId xmlns:a16="http://schemas.microsoft.com/office/drawing/2014/main" id="{C4F319C0-B3F6-4A93-AC7F-4F3F9E0C62D5}"/>
              </a:ext>
            </a:extLst>
          </p:cNvPr>
          <p:cNvSpPr txBox="1"/>
          <p:nvPr/>
        </p:nvSpPr>
        <p:spPr>
          <a:xfrm>
            <a:off x="596900" y="4584960"/>
            <a:ext cx="2046514" cy="584775"/>
          </a:xfrm>
          <a:prstGeom prst="rect">
            <a:avLst/>
          </a:prstGeom>
          <a:noFill/>
        </p:spPr>
        <p:txBody>
          <a:bodyPr wrap="square" rtlCol="0">
            <a:spAutoFit/>
          </a:bodyPr>
          <a:lstStyle/>
          <a:p>
            <a:r>
              <a:rPr lang="en-GB" sz="3200" dirty="0">
                <a:latin typeface="Century Gothic" panose="020B0502020202020204" pitchFamily="34" charset="0"/>
              </a:rPr>
              <a:t>A</a:t>
            </a:r>
          </a:p>
        </p:txBody>
      </p:sp>
      <p:sp>
        <p:nvSpPr>
          <p:cNvPr id="8" name="TextBox 7">
            <a:extLst>
              <a:ext uri="{FF2B5EF4-FFF2-40B4-BE49-F238E27FC236}">
                <a16:creationId xmlns:a16="http://schemas.microsoft.com/office/drawing/2014/main" id="{3A4176A9-469D-4CEA-B54C-3D668A018B58}"/>
              </a:ext>
            </a:extLst>
          </p:cNvPr>
          <p:cNvSpPr txBox="1"/>
          <p:nvPr/>
        </p:nvSpPr>
        <p:spPr>
          <a:xfrm>
            <a:off x="6636645" y="4545154"/>
            <a:ext cx="2046514" cy="584775"/>
          </a:xfrm>
          <a:prstGeom prst="rect">
            <a:avLst/>
          </a:prstGeom>
          <a:noFill/>
        </p:spPr>
        <p:txBody>
          <a:bodyPr wrap="square" rtlCol="0">
            <a:spAutoFit/>
          </a:bodyPr>
          <a:lstStyle/>
          <a:p>
            <a:r>
              <a:rPr lang="en-GB" sz="3200" dirty="0">
                <a:latin typeface="Century Gothic" panose="020B0502020202020204" pitchFamily="34" charset="0"/>
              </a:rPr>
              <a:t>B</a:t>
            </a:r>
          </a:p>
        </p:txBody>
      </p:sp>
      <p:sp>
        <p:nvSpPr>
          <p:cNvPr id="9" name="TextBox 8">
            <a:extLst>
              <a:ext uri="{FF2B5EF4-FFF2-40B4-BE49-F238E27FC236}">
                <a16:creationId xmlns:a16="http://schemas.microsoft.com/office/drawing/2014/main" id="{F2A0396A-FA0F-0C42-B05C-EC14C3FDB657}"/>
              </a:ext>
            </a:extLst>
          </p:cNvPr>
          <p:cNvSpPr txBox="1"/>
          <p:nvPr/>
        </p:nvSpPr>
        <p:spPr>
          <a:xfrm>
            <a:off x="390512" y="5169735"/>
            <a:ext cx="11204588" cy="1569660"/>
          </a:xfrm>
          <a:prstGeom prst="rect">
            <a:avLst/>
          </a:prstGeom>
          <a:noFill/>
        </p:spPr>
        <p:txBody>
          <a:bodyPr wrap="square" rtlCol="0">
            <a:spAutoFit/>
          </a:bodyPr>
          <a:lstStyle/>
          <a:p>
            <a:r>
              <a:rPr lang="en-GB" sz="2400" b="1" u="sng" dirty="0">
                <a:solidFill>
                  <a:schemeClr val="accent1"/>
                </a:solidFill>
                <a:latin typeface="Century Gothic" panose="020B0502020202020204" pitchFamily="34" charset="0"/>
              </a:rPr>
              <a:t>B is better </a:t>
            </a:r>
            <a:r>
              <a:rPr lang="en-GB" sz="2400" b="1" dirty="0">
                <a:solidFill>
                  <a:schemeClr val="accent1"/>
                </a:solidFill>
                <a:latin typeface="Century Gothic" panose="020B0502020202020204" pitchFamily="34" charset="0"/>
              </a:rPr>
              <a:t>because </a:t>
            </a:r>
            <a:r>
              <a:rPr lang="en-GB" sz="2400" b="1" u="sng" dirty="0">
                <a:solidFill>
                  <a:schemeClr val="accent1"/>
                </a:solidFill>
                <a:latin typeface="Century Gothic" panose="020B0502020202020204" pitchFamily="34" charset="0"/>
              </a:rPr>
              <a:t>the bung will prevent any gases from escaping </a:t>
            </a:r>
            <a:r>
              <a:rPr lang="en-GB" sz="2400" b="1" dirty="0">
                <a:solidFill>
                  <a:schemeClr val="accent1"/>
                </a:solidFill>
                <a:latin typeface="Century Gothic" panose="020B0502020202020204" pitchFamily="34" charset="0"/>
              </a:rPr>
              <a:t>and so </a:t>
            </a:r>
            <a:r>
              <a:rPr lang="en-GB" sz="2400" b="1" u="sng" dirty="0">
                <a:solidFill>
                  <a:schemeClr val="accent1"/>
                </a:solidFill>
                <a:latin typeface="Century Gothic" panose="020B0502020202020204" pitchFamily="34" charset="0"/>
              </a:rPr>
              <a:t>you can find the mass of them</a:t>
            </a:r>
            <a:r>
              <a:rPr lang="en-GB" sz="2400" b="1" dirty="0">
                <a:solidFill>
                  <a:schemeClr val="accent1"/>
                </a:solidFill>
                <a:latin typeface="Century Gothic" panose="020B0502020202020204" pitchFamily="34" charset="0"/>
              </a:rPr>
              <a:t>. </a:t>
            </a:r>
            <a:r>
              <a:rPr lang="en-GB" sz="2400" b="1" u="sng" dirty="0">
                <a:solidFill>
                  <a:schemeClr val="accent1"/>
                </a:solidFill>
                <a:latin typeface="Century Gothic" panose="020B0502020202020204" pitchFamily="34" charset="0"/>
              </a:rPr>
              <a:t>The cotton wool will allow gases to escape</a:t>
            </a:r>
            <a:r>
              <a:rPr lang="en-GB" sz="2400" b="1" dirty="0">
                <a:solidFill>
                  <a:schemeClr val="accent1"/>
                </a:solidFill>
                <a:latin typeface="Century Gothic" panose="020B0502020202020204" pitchFamily="34" charset="0"/>
              </a:rPr>
              <a:t> because the gas particles are so small they can make their way through the cotton wool. </a:t>
            </a:r>
          </a:p>
        </p:txBody>
      </p:sp>
      <p:pic>
        <p:nvPicPr>
          <p:cNvPr id="10" name="Picture 2" descr="Erlenmeyer, Flask, Laboratory, Conical">
            <a:extLst>
              <a:ext uri="{FF2B5EF4-FFF2-40B4-BE49-F238E27FC236}">
                <a16:creationId xmlns:a16="http://schemas.microsoft.com/office/drawing/2014/main" id="{93EC6ED1-07D0-2C47-6F2E-04BA6ABDE0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53821" y="2443127"/>
            <a:ext cx="2423026" cy="252708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BB9AB4A7-BBA1-9434-F3DF-D297F71955E5}"/>
              </a:ext>
            </a:extLst>
          </p:cNvPr>
          <p:cNvCxnSpPr>
            <a:cxnSpLocks/>
          </p:cNvCxnSpPr>
          <p:nvPr/>
        </p:nvCxnSpPr>
        <p:spPr>
          <a:xfrm>
            <a:off x="2424112" y="4153152"/>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9" name="Picture 2" descr="Erlenmeyer, Flask, Laboratory, Conical">
            <a:extLst>
              <a:ext uri="{FF2B5EF4-FFF2-40B4-BE49-F238E27FC236}">
                <a16:creationId xmlns:a16="http://schemas.microsoft.com/office/drawing/2014/main" id="{BE8B09AA-E37B-1B4A-E967-DAE731E9923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15153" y="2542890"/>
            <a:ext cx="2423026" cy="2527082"/>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Straight Connector 22">
            <a:extLst>
              <a:ext uri="{FF2B5EF4-FFF2-40B4-BE49-F238E27FC236}">
                <a16:creationId xmlns:a16="http://schemas.microsoft.com/office/drawing/2014/main" id="{DB1AEA3E-51C3-D6A7-E4E1-F3D80E7B28ED}"/>
              </a:ext>
            </a:extLst>
          </p:cNvPr>
          <p:cNvCxnSpPr>
            <a:cxnSpLocks/>
          </p:cNvCxnSpPr>
          <p:nvPr/>
        </p:nvCxnSpPr>
        <p:spPr>
          <a:xfrm>
            <a:off x="7885444" y="4252915"/>
            <a:ext cx="18288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a:extLst>
              <a:ext uri="{FF2B5EF4-FFF2-40B4-BE49-F238E27FC236}">
                <a16:creationId xmlns:a16="http://schemas.microsoft.com/office/drawing/2014/main" id="{3C53EC06-2D82-C15F-2FF9-65F91BC9B391}"/>
              </a:ext>
            </a:extLst>
          </p:cNvPr>
          <p:cNvSpPr/>
          <p:nvPr/>
        </p:nvSpPr>
        <p:spPr>
          <a:xfrm>
            <a:off x="8487194" y="2605725"/>
            <a:ext cx="635632" cy="886110"/>
          </a:xfrm>
          <a:prstGeom prst="round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18" name="Cloud 17">
            <a:extLst>
              <a:ext uri="{FF2B5EF4-FFF2-40B4-BE49-F238E27FC236}">
                <a16:creationId xmlns:a16="http://schemas.microsoft.com/office/drawing/2014/main" id="{1ADE2557-F300-726A-017D-E4D86A678235}"/>
              </a:ext>
            </a:extLst>
          </p:cNvPr>
          <p:cNvSpPr/>
          <p:nvPr/>
        </p:nvSpPr>
        <p:spPr>
          <a:xfrm>
            <a:off x="2967789" y="2443127"/>
            <a:ext cx="725789" cy="909152"/>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24" name="TextBox 23">
            <a:extLst>
              <a:ext uri="{FF2B5EF4-FFF2-40B4-BE49-F238E27FC236}">
                <a16:creationId xmlns:a16="http://schemas.microsoft.com/office/drawing/2014/main" id="{85D42E78-395F-CE36-6855-C5E5060D9952}"/>
              </a:ext>
            </a:extLst>
          </p:cNvPr>
          <p:cNvSpPr txBox="1"/>
          <p:nvPr/>
        </p:nvSpPr>
        <p:spPr>
          <a:xfrm>
            <a:off x="1405337" y="2713037"/>
            <a:ext cx="1576072" cy="369332"/>
          </a:xfrm>
          <a:prstGeom prst="rect">
            <a:avLst/>
          </a:prstGeom>
          <a:noFill/>
        </p:spPr>
        <p:txBody>
          <a:bodyPr wrap="none" rtlCol="0">
            <a:spAutoFit/>
          </a:bodyPr>
          <a:lstStyle/>
          <a:p>
            <a:r>
              <a:rPr lang="en-GB" dirty="0">
                <a:latin typeface="Century Gothic" panose="020B0502020202020204" pitchFamily="34" charset="0"/>
              </a:rPr>
              <a:t>Cotton wool</a:t>
            </a:r>
          </a:p>
        </p:txBody>
      </p:sp>
      <p:sp>
        <p:nvSpPr>
          <p:cNvPr id="27" name="TextBox 26">
            <a:extLst>
              <a:ext uri="{FF2B5EF4-FFF2-40B4-BE49-F238E27FC236}">
                <a16:creationId xmlns:a16="http://schemas.microsoft.com/office/drawing/2014/main" id="{3AD80658-AC86-D25C-2362-2088EB7D96A1}"/>
              </a:ext>
            </a:extLst>
          </p:cNvPr>
          <p:cNvSpPr txBox="1"/>
          <p:nvPr/>
        </p:nvSpPr>
        <p:spPr>
          <a:xfrm>
            <a:off x="6879038" y="2843231"/>
            <a:ext cx="1657826" cy="369332"/>
          </a:xfrm>
          <a:prstGeom prst="rect">
            <a:avLst/>
          </a:prstGeom>
          <a:noFill/>
        </p:spPr>
        <p:txBody>
          <a:bodyPr wrap="none" rtlCol="0">
            <a:spAutoFit/>
          </a:bodyPr>
          <a:lstStyle/>
          <a:p>
            <a:r>
              <a:rPr lang="en-GB" dirty="0">
                <a:latin typeface="Century Gothic" panose="020B0502020202020204" pitchFamily="34" charset="0"/>
              </a:rPr>
              <a:t>Rubber bung</a:t>
            </a:r>
          </a:p>
        </p:txBody>
      </p:sp>
      <p:sp>
        <p:nvSpPr>
          <p:cNvPr id="25" name="Rounded Rectangle 24">
            <a:extLst>
              <a:ext uri="{FF2B5EF4-FFF2-40B4-BE49-F238E27FC236}">
                <a16:creationId xmlns:a16="http://schemas.microsoft.com/office/drawing/2014/main" id="{954D5E74-2F5D-7241-6DB7-72851E85FAB7}"/>
              </a:ext>
            </a:extLst>
          </p:cNvPr>
          <p:cNvSpPr/>
          <p:nvPr/>
        </p:nvSpPr>
        <p:spPr>
          <a:xfrm>
            <a:off x="2643414" y="4707626"/>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1" name="Rounded Rectangle 30">
            <a:extLst>
              <a:ext uri="{FF2B5EF4-FFF2-40B4-BE49-F238E27FC236}">
                <a16:creationId xmlns:a16="http://schemas.microsoft.com/office/drawing/2014/main" id="{C68BF670-51FD-BC61-5382-85F7E350FE2E}"/>
              </a:ext>
            </a:extLst>
          </p:cNvPr>
          <p:cNvSpPr/>
          <p:nvPr/>
        </p:nvSpPr>
        <p:spPr>
          <a:xfrm>
            <a:off x="2795814" y="4737360"/>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2" name="Rounded Rectangle 31">
            <a:extLst>
              <a:ext uri="{FF2B5EF4-FFF2-40B4-BE49-F238E27FC236}">
                <a16:creationId xmlns:a16="http://schemas.microsoft.com/office/drawing/2014/main" id="{01BECD63-5F3C-43CD-E974-E14247E8D418}"/>
              </a:ext>
            </a:extLst>
          </p:cNvPr>
          <p:cNvSpPr/>
          <p:nvPr/>
        </p:nvSpPr>
        <p:spPr>
          <a:xfrm>
            <a:off x="2967267" y="4788588"/>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3" name="Rounded Rectangle 32">
            <a:extLst>
              <a:ext uri="{FF2B5EF4-FFF2-40B4-BE49-F238E27FC236}">
                <a16:creationId xmlns:a16="http://schemas.microsoft.com/office/drawing/2014/main" id="{9D59F37E-84BF-BDE3-096E-1B546E8E0CB0}"/>
              </a:ext>
            </a:extLst>
          </p:cNvPr>
          <p:cNvSpPr/>
          <p:nvPr/>
        </p:nvSpPr>
        <p:spPr>
          <a:xfrm>
            <a:off x="2552923" y="4774299"/>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4" name="Rounded Rectangle 33">
            <a:extLst>
              <a:ext uri="{FF2B5EF4-FFF2-40B4-BE49-F238E27FC236}">
                <a16:creationId xmlns:a16="http://schemas.microsoft.com/office/drawing/2014/main" id="{45A00C22-3BE5-AFCF-7BEF-6F899B5CD236}"/>
              </a:ext>
            </a:extLst>
          </p:cNvPr>
          <p:cNvSpPr/>
          <p:nvPr/>
        </p:nvSpPr>
        <p:spPr>
          <a:xfrm>
            <a:off x="3282749" y="4707128"/>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5" name="Rounded Rectangle 34">
            <a:extLst>
              <a:ext uri="{FF2B5EF4-FFF2-40B4-BE49-F238E27FC236}">
                <a16:creationId xmlns:a16="http://schemas.microsoft.com/office/drawing/2014/main" id="{13897A6A-7DC4-4E02-644B-DECCAB8D3BF7}"/>
              </a:ext>
            </a:extLst>
          </p:cNvPr>
          <p:cNvSpPr/>
          <p:nvPr/>
        </p:nvSpPr>
        <p:spPr>
          <a:xfrm>
            <a:off x="3606602" y="4788090"/>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6" name="Rounded Rectangle 35">
            <a:extLst>
              <a:ext uri="{FF2B5EF4-FFF2-40B4-BE49-F238E27FC236}">
                <a16:creationId xmlns:a16="http://schemas.microsoft.com/office/drawing/2014/main" id="{AFCD80BE-20DD-EEAD-E7AC-7FD57695B2FE}"/>
              </a:ext>
            </a:extLst>
          </p:cNvPr>
          <p:cNvSpPr/>
          <p:nvPr/>
        </p:nvSpPr>
        <p:spPr>
          <a:xfrm>
            <a:off x="3192258" y="4773801"/>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8" name="Rounded Rectangle 37">
            <a:extLst>
              <a:ext uri="{FF2B5EF4-FFF2-40B4-BE49-F238E27FC236}">
                <a16:creationId xmlns:a16="http://schemas.microsoft.com/office/drawing/2014/main" id="{A7899467-29C3-B77A-DF1C-7C9490B3CD00}"/>
              </a:ext>
            </a:extLst>
          </p:cNvPr>
          <p:cNvSpPr/>
          <p:nvPr/>
        </p:nvSpPr>
        <p:spPr>
          <a:xfrm>
            <a:off x="8247403" y="4786811"/>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39" name="Rounded Rectangle 38">
            <a:extLst>
              <a:ext uri="{FF2B5EF4-FFF2-40B4-BE49-F238E27FC236}">
                <a16:creationId xmlns:a16="http://schemas.microsoft.com/office/drawing/2014/main" id="{AB948F3F-EA1D-B0A7-438D-B6C12D84E6AC}"/>
              </a:ext>
            </a:extLst>
          </p:cNvPr>
          <p:cNvSpPr/>
          <p:nvPr/>
        </p:nvSpPr>
        <p:spPr>
          <a:xfrm>
            <a:off x="8399803" y="4816545"/>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0" name="Rounded Rectangle 39">
            <a:extLst>
              <a:ext uri="{FF2B5EF4-FFF2-40B4-BE49-F238E27FC236}">
                <a16:creationId xmlns:a16="http://schemas.microsoft.com/office/drawing/2014/main" id="{1237994B-9A95-F2CE-9818-D9E727DF828D}"/>
              </a:ext>
            </a:extLst>
          </p:cNvPr>
          <p:cNvSpPr/>
          <p:nvPr/>
        </p:nvSpPr>
        <p:spPr>
          <a:xfrm>
            <a:off x="8571256" y="4867773"/>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1" name="Rounded Rectangle 40">
            <a:extLst>
              <a:ext uri="{FF2B5EF4-FFF2-40B4-BE49-F238E27FC236}">
                <a16:creationId xmlns:a16="http://schemas.microsoft.com/office/drawing/2014/main" id="{5E2731C7-0DBE-6A49-A87C-2D6A59D3679F}"/>
              </a:ext>
            </a:extLst>
          </p:cNvPr>
          <p:cNvSpPr/>
          <p:nvPr/>
        </p:nvSpPr>
        <p:spPr>
          <a:xfrm>
            <a:off x="8156912" y="4853484"/>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2" name="Rounded Rectangle 41">
            <a:extLst>
              <a:ext uri="{FF2B5EF4-FFF2-40B4-BE49-F238E27FC236}">
                <a16:creationId xmlns:a16="http://schemas.microsoft.com/office/drawing/2014/main" id="{126E3A4D-9E54-CB4E-2846-31CD20B747FD}"/>
              </a:ext>
            </a:extLst>
          </p:cNvPr>
          <p:cNvSpPr/>
          <p:nvPr/>
        </p:nvSpPr>
        <p:spPr>
          <a:xfrm>
            <a:off x="8886738" y="4786313"/>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3" name="Rounded Rectangle 42">
            <a:extLst>
              <a:ext uri="{FF2B5EF4-FFF2-40B4-BE49-F238E27FC236}">
                <a16:creationId xmlns:a16="http://schemas.microsoft.com/office/drawing/2014/main" id="{A115ACF9-6E55-98E3-F8BA-101B1C3B3616}"/>
              </a:ext>
            </a:extLst>
          </p:cNvPr>
          <p:cNvSpPr/>
          <p:nvPr/>
        </p:nvSpPr>
        <p:spPr>
          <a:xfrm>
            <a:off x="9210591" y="4867275"/>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44" name="Rounded Rectangle 43">
            <a:extLst>
              <a:ext uri="{FF2B5EF4-FFF2-40B4-BE49-F238E27FC236}">
                <a16:creationId xmlns:a16="http://schemas.microsoft.com/office/drawing/2014/main" id="{74BB84A8-1013-E4FC-EDBC-A6478AA0EA4E}"/>
              </a:ext>
            </a:extLst>
          </p:cNvPr>
          <p:cNvSpPr/>
          <p:nvPr/>
        </p:nvSpPr>
        <p:spPr>
          <a:xfrm>
            <a:off x="8796247" y="4852986"/>
            <a:ext cx="337995" cy="12991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Tree>
    <p:extLst>
      <p:ext uri="{BB962C8B-B14F-4D97-AF65-F5344CB8AC3E}">
        <p14:creationId xmlns:p14="http://schemas.microsoft.com/office/powerpoint/2010/main" val="272413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6580" y="117693"/>
            <a:ext cx="10662435" cy="7109639"/>
          </a:xfrm>
          <a:prstGeom prst="rect">
            <a:avLst/>
          </a:prstGeom>
          <a:noFill/>
        </p:spPr>
        <p:txBody>
          <a:bodyPr wrap="square" lIns="91440" tIns="45720" rIns="91440" bIns="45720" rtlCol="0" anchor="t">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a:sym typeface="Wingdings" panose="05000000000000000000" pitchFamily="2" charset="2"/>
              </a:rPr>
              <a:t>If 3 g of copper oxide and 2 g of carbon dioxide were produced, how many grams of copper carbonate was broken down? CuCO</a:t>
            </a:r>
            <a:r>
              <a:rPr lang="en-GB" sz="2400" baseline="-25000" dirty="0">
                <a:latin typeface="Century Gothic"/>
                <a:sym typeface="Wingdings" panose="05000000000000000000" pitchFamily="2" charset="2"/>
              </a:rPr>
              <a:t>3(s) </a:t>
            </a:r>
            <a:r>
              <a:rPr lang="en-GB" sz="2400" dirty="0">
                <a:latin typeface="Century Gothic"/>
                <a:sym typeface="Wingdings" pitchFamily="2" charset="2"/>
              </a:rPr>
              <a:t> CuO</a:t>
            </a:r>
            <a:r>
              <a:rPr lang="en-GB" sz="2400" baseline="-25000" dirty="0">
                <a:latin typeface="Century Gothic"/>
                <a:sym typeface="Wingdings" panose="05000000000000000000" pitchFamily="2" charset="2"/>
              </a:rPr>
              <a:t>(s) </a:t>
            </a:r>
            <a:r>
              <a:rPr lang="en-GB" sz="2400" dirty="0">
                <a:latin typeface="Century Gothic"/>
                <a:sym typeface="Wingdings" panose="05000000000000000000" pitchFamily="2" charset="2"/>
              </a:rPr>
              <a:t>+ CO</a:t>
            </a:r>
            <a:r>
              <a:rPr lang="en-GB" sz="2400" baseline="-25000" dirty="0">
                <a:latin typeface="Century Gothic"/>
                <a:sym typeface="Wingdings" panose="05000000000000000000" pitchFamily="2" charset="2"/>
              </a:rPr>
              <a:t>2(g)</a:t>
            </a:r>
            <a:r>
              <a:rPr lang="en-GB" sz="2400" dirty="0">
                <a:latin typeface="Century Gothic"/>
                <a:sym typeface="Wingdings" panose="05000000000000000000" pitchFamily="2" charset="2"/>
              </a:rPr>
              <a:t> </a:t>
            </a:r>
            <a:endParaRPr lang="en-GB" sz="2400" dirty="0">
              <a:latin typeface="Century Gothic" panose="020B0502020202020204" pitchFamily="34" charset="0"/>
              <a:sym typeface="Wingdings" panose="05000000000000000000" pitchFamily="2" charset="2"/>
            </a:endParaRPr>
          </a:p>
          <a:p>
            <a:pPr marL="914400" lvl="1" indent="-457200">
              <a:buFont typeface="Wingdings" pitchFamily="2" charset="2"/>
              <a:buChar char="q"/>
            </a:pPr>
            <a:r>
              <a:rPr lang="en-GB" sz="2400" dirty="0">
                <a:latin typeface="Century Gothic" panose="020B0502020202020204" pitchFamily="34" charset="0"/>
              </a:rPr>
              <a:t>A. 1 g</a:t>
            </a:r>
          </a:p>
          <a:p>
            <a:pPr marL="914400" lvl="1" indent="-457200">
              <a:buFont typeface="Wingdings" pitchFamily="2" charset="2"/>
              <a:buChar char="q"/>
            </a:pPr>
            <a:r>
              <a:rPr lang="en-GB" sz="2400" dirty="0">
                <a:latin typeface="Century Gothic" panose="020B0502020202020204" pitchFamily="34" charset="0"/>
              </a:rPr>
              <a:t>B. 6 g</a:t>
            </a:r>
          </a:p>
          <a:p>
            <a:pPr marL="914400" lvl="1" indent="-457200">
              <a:buFont typeface="Wingdings" pitchFamily="2" charset="2"/>
              <a:buChar char="q"/>
            </a:pPr>
            <a:r>
              <a:rPr lang="en-GB" sz="2400" dirty="0">
                <a:latin typeface="Century Gothic" panose="020B0502020202020204" pitchFamily="34" charset="0"/>
              </a:rPr>
              <a:t>C. 5 g</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When copper carbonate is heated, the mass recorded on a balance decreases. Which of the following is </a:t>
            </a:r>
            <a:r>
              <a:rPr lang="en-GB" sz="2400" b="1" dirty="0">
                <a:latin typeface="Century Gothic" panose="020B0502020202020204" pitchFamily="34" charset="0"/>
              </a:rPr>
              <a:t>false</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The loss in mass is due to a change in state.</a:t>
            </a:r>
          </a:p>
          <a:p>
            <a:pPr marL="914400" lvl="1" indent="-457200">
              <a:buFont typeface="Wingdings" pitchFamily="2" charset="2"/>
              <a:buChar char="q"/>
            </a:pPr>
            <a:r>
              <a:rPr lang="en-GB" sz="2400" dirty="0">
                <a:latin typeface="Century Gothic" panose="020B0502020202020204" pitchFamily="34" charset="0"/>
              </a:rPr>
              <a:t>B. The loss in mass is due to a formation of gas.</a:t>
            </a:r>
          </a:p>
          <a:p>
            <a:pPr marL="914400" lvl="1" indent="-457200">
              <a:buFont typeface="Wingdings" pitchFamily="2" charset="2"/>
              <a:buChar char="q"/>
            </a:pPr>
            <a:r>
              <a:rPr lang="en-GB" sz="2400" dirty="0">
                <a:latin typeface="Century Gothic" panose="020B0502020202020204" pitchFamily="34" charset="0"/>
              </a:rPr>
              <a:t>C. The mass of products equals the mass of reactants.</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Which of the following is </a:t>
            </a:r>
            <a:r>
              <a:rPr lang="en-GB" sz="2400" b="1" dirty="0">
                <a:latin typeface="Century Gothic" panose="020B0502020202020204" pitchFamily="34" charset="0"/>
              </a:rPr>
              <a:t>correctly balanced</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2P + 5O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2P</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O</a:t>
            </a:r>
            <a:r>
              <a:rPr lang="en-GB" sz="2400" baseline="-25000" dirty="0">
                <a:latin typeface="Century Gothic" panose="020B0502020202020204" pitchFamily="34" charset="0"/>
                <a:sym typeface="Wingdings" panose="05000000000000000000" pitchFamily="2" charset="2"/>
              </a:rPr>
              <a:t>5</a:t>
            </a:r>
          </a:p>
          <a:p>
            <a:pPr marL="914400" lvl="1" indent="-457200">
              <a:buFont typeface="Wingdings" pitchFamily="2" charset="2"/>
              <a:buChar char="q"/>
            </a:pPr>
            <a:r>
              <a:rPr lang="en-GB" sz="2400" dirty="0">
                <a:latin typeface="Century Gothic" panose="020B0502020202020204" pitchFamily="34" charset="0"/>
              </a:rPr>
              <a:t>B. 2P + 5O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P</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O</a:t>
            </a:r>
            <a:r>
              <a:rPr lang="en-GB" sz="2400" baseline="-25000" dirty="0">
                <a:latin typeface="Century Gothic" panose="020B0502020202020204" pitchFamily="34" charset="0"/>
                <a:sym typeface="Wingdings" panose="05000000000000000000" pitchFamily="2" charset="2"/>
              </a:rPr>
              <a:t>5</a:t>
            </a:r>
          </a:p>
          <a:p>
            <a:pPr marL="914400" lvl="1" indent="-457200">
              <a:buFont typeface="Wingdings" pitchFamily="2" charset="2"/>
              <a:buChar char="q"/>
            </a:pPr>
            <a:r>
              <a:rPr lang="en-GB" sz="2400" dirty="0">
                <a:latin typeface="Century Gothic" panose="020B0502020202020204" pitchFamily="34" charset="0"/>
              </a:rPr>
              <a:t>C. 4P + 5O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2P</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O</a:t>
            </a:r>
            <a:r>
              <a:rPr lang="en-GB" sz="2400" baseline="-25000" dirty="0">
                <a:latin typeface="Century Gothic" panose="020B0502020202020204" pitchFamily="34" charset="0"/>
                <a:sym typeface="Wingdings" panose="05000000000000000000" pitchFamily="2" charset="2"/>
              </a:rPr>
              <a:t>5</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3" name="TextBox 2">
            <a:extLst>
              <a:ext uri="{FF2B5EF4-FFF2-40B4-BE49-F238E27FC236}">
                <a16:creationId xmlns:a16="http://schemas.microsoft.com/office/drawing/2014/main" id="{3B735AE5-FC72-5641-9AAE-A0E1C9BB9850}"/>
              </a:ext>
            </a:extLst>
          </p:cNvPr>
          <p:cNvSpPr txBox="1"/>
          <p:nvPr/>
        </p:nvSpPr>
        <p:spPr>
          <a:xfrm>
            <a:off x="666677" y="2096186"/>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0D38730B-8338-DC47-945A-250044543DA5}"/>
              </a:ext>
            </a:extLst>
          </p:cNvPr>
          <p:cNvSpPr txBox="1"/>
          <p:nvPr/>
        </p:nvSpPr>
        <p:spPr>
          <a:xfrm>
            <a:off x="664671" y="3583835"/>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513E1999-CF7B-EC45-A193-07FABB7049A5}"/>
              </a:ext>
            </a:extLst>
          </p:cNvPr>
          <p:cNvSpPr txBox="1"/>
          <p:nvPr/>
        </p:nvSpPr>
        <p:spPr>
          <a:xfrm>
            <a:off x="686110" y="6112814"/>
            <a:ext cx="530915" cy="646331"/>
          </a:xfrm>
          <a:prstGeom prst="rect">
            <a:avLst/>
          </a:prstGeom>
          <a:noFill/>
        </p:spPr>
        <p:txBody>
          <a:bodyPr wrap="none" rtlCol="0">
            <a:spAutoFit/>
          </a:body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4673-1242-2F81-582F-73200EABE762}"/>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08CC09C5-CC30-EC62-4078-C36724C88A35}"/>
              </a:ext>
            </a:extLst>
          </p:cNvPr>
          <p:cNvPicPr>
            <a:picLocks noChangeAspect="1"/>
          </p:cNvPicPr>
          <p:nvPr/>
        </p:nvPicPr>
        <p:blipFill>
          <a:blip r:embed="rId3"/>
          <a:srcRect t="6897" b="55236"/>
          <a:stretch>
            <a:fillRect/>
          </a:stretch>
        </p:blipFill>
        <p:spPr>
          <a:xfrm>
            <a:off x="-217521" y="-18802"/>
            <a:ext cx="12409521" cy="6876801"/>
          </a:xfrm>
          <a:prstGeom prst="rect">
            <a:avLst/>
          </a:prstGeom>
        </p:spPr>
      </p:pic>
      <p:sp>
        <p:nvSpPr>
          <p:cNvPr id="7" name="TextBox 6">
            <a:extLst>
              <a:ext uri="{FF2B5EF4-FFF2-40B4-BE49-F238E27FC236}">
                <a16:creationId xmlns:a16="http://schemas.microsoft.com/office/drawing/2014/main" id="{56366FA5-3F2C-8F35-A8A7-5A2A1622A7B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452534F4-107D-D566-36B3-00B08F5582C0}"/>
              </a:ext>
            </a:extLst>
          </p:cNvPr>
          <p:cNvSpPr>
            <a:spLocks noGrp="1"/>
          </p:cNvSpPr>
          <p:nvPr>
            <p:ph idx="1"/>
          </p:nvPr>
        </p:nvSpPr>
        <p:spPr>
          <a:xfrm>
            <a:off x="814189" y="617838"/>
            <a:ext cx="11097725" cy="6240161"/>
          </a:xfrm>
          <a:solidFill>
            <a:schemeClr val="bg1"/>
          </a:solidFill>
        </p:spPr>
        <p:txBody>
          <a:bodyPr vert="horz" lIns="91440" tIns="45720" rIns="91440" bIns="45720" rtlCol="0" anchor="t">
            <a:noAutofit/>
          </a:bodyPr>
          <a:lstStyle/>
          <a:p>
            <a:pPr marL="0" indent="0">
              <a:buNone/>
            </a:pPr>
            <a:r>
              <a:rPr lang="en-GB" sz="3200" dirty="0">
                <a:solidFill>
                  <a:schemeClr val="accent3"/>
                </a:solidFill>
              </a:rPr>
              <a:t>Answers:</a:t>
            </a:r>
          </a:p>
          <a:p>
            <a:pPr marL="0" indent="0">
              <a:buNone/>
            </a:pPr>
            <a:endParaRPr lang="en-GB" sz="1600" dirty="0">
              <a:solidFill>
                <a:srgbClr val="00B050"/>
              </a:solidFill>
            </a:endParaRPr>
          </a:p>
          <a:p>
            <a:pPr marL="457200" indent="-457200">
              <a:buFont typeface="+mj-lt"/>
              <a:buAutoNum type="arabicPeriod"/>
            </a:pPr>
            <a:r>
              <a:rPr lang="en-US" b="1" dirty="0">
                <a:solidFill>
                  <a:schemeClr val="accent6">
                    <a:lumMod val="75000"/>
                  </a:schemeClr>
                </a:solidFill>
                <a:latin typeface="Century Gothic" panose="020B0502020202020204" pitchFamily="34" charset="0"/>
              </a:rPr>
              <a:t>c. It stays the same</a:t>
            </a:r>
            <a:endParaRPr lang="en-US" dirty="0">
              <a:solidFill>
                <a:schemeClr val="accent6">
                  <a:lumMod val="75000"/>
                </a:schemeClr>
              </a:solidFill>
              <a:latin typeface="Century Gothic" panose="020B0502020202020204" pitchFamily="34" charset="0"/>
            </a:endParaRPr>
          </a:p>
          <a:p>
            <a:pPr marL="457200" indent="-457200">
              <a:buFont typeface="+mj-lt"/>
              <a:buAutoNum type="arabicPeriod"/>
            </a:pPr>
            <a:r>
              <a:rPr lang="en-US" b="1" dirty="0">
                <a:solidFill>
                  <a:schemeClr val="accent6">
                    <a:lumMod val="75000"/>
                  </a:schemeClr>
                </a:solidFill>
                <a:latin typeface="Century Gothic" panose="020B0502020202020204" pitchFamily="34" charset="0"/>
              </a:rPr>
              <a:t>False</a:t>
            </a:r>
            <a:endParaRPr lang="en-US" dirty="0">
              <a:solidFill>
                <a:schemeClr val="accent6">
                  <a:lumMod val="75000"/>
                </a:schemeClr>
              </a:solidFill>
              <a:latin typeface="Century Gothic" panose="020B0502020202020204" pitchFamily="34" charset="0"/>
            </a:endParaRPr>
          </a:p>
          <a:p>
            <a:pPr marL="457200" indent="-457200">
              <a:buFont typeface="+mj-lt"/>
              <a:buAutoNum type="arabicPeriod"/>
            </a:pPr>
            <a:r>
              <a:rPr lang="en-US" b="1" dirty="0">
                <a:solidFill>
                  <a:schemeClr val="accent6">
                    <a:lumMod val="75000"/>
                  </a:schemeClr>
                </a:solidFill>
                <a:latin typeface="Century Gothic" panose="020B0502020202020204" pitchFamily="34" charset="0"/>
              </a:rPr>
              <a:t>Rearranged</a:t>
            </a:r>
            <a:endParaRPr lang="en-US" dirty="0">
              <a:solidFill>
                <a:schemeClr val="accent6">
                  <a:lumMod val="75000"/>
                </a:schemeClr>
              </a:solidFill>
              <a:latin typeface="Century Gothic" panose="020B0502020202020204" pitchFamily="34" charset="0"/>
            </a:endParaRPr>
          </a:p>
          <a:p>
            <a:pPr marL="457200" indent="-457200">
              <a:buFont typeface="+mj-lt"/>
              <a:buAutoNum type="arabicPeriod"/>
            </a:pPr>
            <a:r>
              <a:rPr lang="en-US" dirty="0">
                <a:solidFill>
                  <a:schemeClr val="accent6">
                    <a:lumMod val="75000"/>
                  </a:schemeClr>
                </a:solidFill>
                <a:latin typeface="Century Gothic" panose="020B0502020202020204" pitchFamily="34" charset="0"/>
              </a:rPr>
              <a:t>Because the </a:t>
            </a:r>
            <a:r>
              <a:rPr lang="en-US" b="1" dirty="0">
                <a:solidFill>
                  <a:schemeClr val="accent6">
                    <a:lumMod val="75000"/>
                  </a:schemeClr>
                </a:solidFill>
                <a:latin typeface="Century Gothic" panose="020B0502020202020204" pitchFamily="34" charset="0"/>
              </a:rPr>
              <a:t>same atoms</a:t>
            </a:r>
            <a:r>
              <a:rPr lang="en-US" dirty="0">
                <a:solidFill>
                  <a:schemeClr val="accent6">
                    <a:lumMod val="75000"/>
                  </a:schemeClr>
                </a:solidFill>
                <a:latin typeface="Century Gothic" panose="020B0502020202020204" pitchFamily="34" charset="0"/>
              </a:rPr>
              <a:t> are present before and after the reaction, they are just </a:t>
            </a:r>
            <a:r>
              <a:rPr lang="en-US" b="1" dirty="0">
                <a:solidFill>
                  <a:schemeClr val="accent6">
                    <a:lumMod val="75000"/>
                  </a:schemeClr>
                </a:solidFill>
                <a:latin typeface="Century Gothic" panose="020B0502020202020204" pitchFamily="34" charset="0"/>
              </a:rPr>
              <a:t>rearranged</a:t>
            </a:r>
            <a:r>
              <a:rPr lang="en-US" dirty="0">
                <a:solidFill>
                  <a:schemeClr val="accent6">
                    <a:lumMod val="75000"/>
                  </a:schemeClr>
                </a:solidFill>
                <a:latin typeface="Century Gothic" panose="020B0502020202020204" pitchFamily="34" charset="0"/>
              </a:rPr>
              <a:t>, not created or destroyed.</a:t>
            </a:r>
          </a:p>
          <a:p>
            <a:pPr marL="457200" indent="-457200">
              <a:buFont typeface="+mj-lt"/>
              <a:buAutoNum type="arabicPeriod"/>
            </a:pPr>
            <a:r>
              <a:rPr lang="en-US" dirty="0">
                <a:solidFill>
                  <a:schemeClr val="accent6">
                    <a:lumMod val="75000"/>
                  </a:schemeClr>
                </a:solidFill>
                <a:latin typeface="Century Gothic" panose="020B0502020202020204" pitchFamily="34" charset="0"/>
              </a:rPr>
              <a:t>The mass stays the same because </a:t>
            </a:r>
            <a:r>
              <a:rPr lang="en-US" b="1" dirty="0">
                <a:solidFill>
                  <a:schemeClr val="accent6">
                    <a:lumMod val="75000"/>
                  </a:schemeClr>
                </a:solidFill>
                <a:latin typeface="Century Gothic" panose="020B0502020202020204" pitchFamily="34" charset="0"/>
              </a:rPr>
              <a:t>atoms are not created or destroyed</a:t>
            </a:r>
            <a:r>
              <a:rPr lang="en-US" dirty="0">
                <a:solidFill>
                  <a:schemeClr val="accent6">
                    <a:lumMod val="75000"/>
                  </a:schemeClr>
                </a:solidFill>
                <a:latin typeface="Century Gothic" panose="020B0502020202020204" pitchFamily="34" charset="0"/>
              </a:rPr>
              <a:t>.</a:t>
            </a:r>
          </a:p>
          <a:p>
            <a:pPr marL="457200" indent="-457200">
              <a:buFont typeface="+mj-lt"/>
              <a:buAutoNum type="arabicPeriod"/>
            </a:pPr>
            <a:r>
              <a:rPr lang="en-US" b="1" dirty="0">
                <a:solidFill>
                  <a:schemeClr val="accent6">
                    <a:lumMod val="75000"/>
                  </a:schemeClr>
                </a:solidFill>
                <a:latin typeface="Century Gothic" panose="020B0502020202020204" pitchFamily="34" charset="0"/>
              </a:rPr>
              <a:t>Yes.</a:t>
            </a:r>
            <a:r>
              <a:rPr lang="en-US" dirty="0">
                <a:solidFill>
                  <a:schemeClr val="accent6">
                    <a:lumMod val="75000"/>
                  </a:schemeClr>
                </a:solidFill>
                <a:latin typeface="Century Gothic" panose="020B0502020202020204" pitchFamily="34" charset="0"/>
              </a:rPr>
              <a:t> The diagram agrees because there are </a:t>
            </a:r>
            <a:r>
              <a:rPr lang="en-US" b="1" dirty="0">
                <a:solidFill>
                  <a:schemeClr val="accent6">
                    <a:lumMod val="75000"/>
                  </a:schemeClr>
                </a:solidFill>
                <a:latin typeface="Century Gothic" panose="020B0502020202020204" pitchFamily="34" charset="0"/>
              </a:rPr>
              <a:t>4 Fe atoms</a:t>
            </a:r>
            <a:r>
              <a:rPr lang="en-US" dirty="0">
                <a:solidFill>
                  <a:schemeClr val="accent6">
                    <a:lumMod val="75000"/>
                  </a:schemeClr>
                </a:solidFill>
                <a:latin typeface="Century Gothic" panose="020B0502020202020204" pitchFamily="34" charset="0"/>
              </a:rPr>
              <a:t> and </a:t>
            </a:r>
            <a:r>
              <a:rPr lang="en-US" b="1" dirty="0">
                <a:solidFill>
                  <a:schemeClr val="accent6">
                    <a:lumMod val="75000"/>
                  </a:schemeClr>
                </a:solidFill>
                <a:latin typeface="Century Gothic" panose="020B0502020202020204" pitchFamily="34" charset="0"/>
              </a:rPr>
              <a:t>4 O atoms</a:t>
            </a:r>
            <a:r>
              <a:rPr lang="en-US" dirty="0">
                <a:solidFill>
                  <a:schemeClr val="accent6">
                    <a:lumMod val="75000"/>
                  </a:schemeClr>
                </a:solidFill>
                <a:latin typeface="Century Gothic" panose="020B0502020202020204" pitchFamily="34" charset="0"/>
              </a:rPr>
              <a:t> on the left, and </a:t>
            </a:r>
            <a:r>
              <a:rPr lang="en-US" b="1" dirty="0">
                <a:solidFill>
                  <a:schemeClr val="accent6">
                    <a:lumMod val="75000"/>
                  </a:schemeClr>
                </a:solidFill>
                <a:latin typeface="Century Gothic" panose="020B0502020202020204" pitchFamily="34" charset="0"/>
              </a:rPr>
              <a:t>4 Fe atoms</a:t>
            </a:r>
            <a:r>
              <a:rPr lang="en-US" dirty="0">
                <a:solidFill>
                  <a:schemeClr val="accent6">
                    <a:lumMod val="75000"/>
                  </a:schemeClr>
                </a:solidFill>
                <a:latin typeface="Century Gothic" panose="020B0502020202020204" pitchFamily="34" charset="0"/>
              </a:rPr>
              <a:t> and </a:t>
            </a:r>
            <a:r>
              <a:rPr lang="en-US" b="1" dirty="0">
                <a:solidFill>
                  <a:schemeClr val="accent6">
                    <a:lumMod val="75000"/>
                  </a:schemeClr>
                </a:solidFill>
                <a:latin typeface="Century Gothic" panose="020B0502020202020204" pitchFamily="34" charset="0"/>
              </a:rPr>
              <a:t>4 O atoms</a:t>
            </a:r>
            <a:r>
              <a:rPr lang="en-US" dirty="0">
                <a:solidFill>
                  <a:schemeClr val="accent6">
                    <a:lumMod val="75000"/>
                  </a:schemeClr>
                </a:solidFill>
                <a:latin typeface="Century Gothic" panose="020B0502020202020204" pitchFamily="34" charset="0"/>
              </a:rPr>
              <a:t> on the right.</a:t>
            </a:r>
          </a:p>
          <a:p>
            <a:pPr marL="0" indent="0">
              <a:buNone/>
            </a:pPr>
            <a:endParaRPr lang="en-GB" sz="2400" dirty="0">
              <a:solidFill>
                <a:srgbClr val="00B050"/>
              </a:solidFill>
            </a:endParaRPr>
          </a:p>
        </p:txBody>
      </p:sp>
      <p:sp>
        <p:nvSpPr>
          <p:cNvPr id="17" name="TextBox 16">
            <a:extLst>
              <a:ext uri="{FF2B5EF4-FFF2-40B4-BE49-F238E27FC236}">
                <a16:creationId xmlns:a16="http://schemas.microsoft.com/office/drawing/2014/main" id="{BD0D3CA3-6987-4F78-0549-D5CEE43E00DC}"/>
              </a:ext>
            </a:extLst>
          </p:cNvPr>
          <p:cNvSpPr txBox="1"/>
          <p:nvPr/>
        </p:nvSpPr>
        <p:spPr>
          <a:xfrm>
            <a:off x="-101546" y="-64269"/>
            <a:ext cx="923330" cy="6922269"/>
          </a:xfrm>
          <a:prstGeom prst="rect">
            <a:avLst/>
          </a:prstGeom>
          <a:solidFill>
            <a:schemeClr val="accent4">
              <a:lumMod val="50000"/>
            </a:schemeClr>
          </a:solidFill>
        </p:spPr>
        <p:txBody>
          <a:bodyPr vert="vert270" wrap="square" rtlCol="0">
            <a:spAutoFit/>
          </a:bodyPr>
          <a:lstStyle/>
          <a:p>
            <a:pPr algn="ctr"/>
            <a:r>
              <a:rPr lang="en-GB" sz="4800" dirty="0">
                <a:solidFill>
                  <a:schemeClr val="bg1"/>
                </a:solidFill>
              </a:rPr>
              <a:t>Read Now</a:t>
            </a:r>
          </a:p>
        </p:txBody>
      </p:sp>
      <p:pic>
        <p:nvPicPr>
          <p:cNvPr id="2052" name="Picture 4" descr="GCSE Geography Weather Hazards SoW | Teaching Resources">
            <a:extLst>
              <a:ext uri="{FF2B5EF4-FFF2-40B4-BE49-F238E27FC236}">
                <a16:creationId xmlns:a16="http://schemas.microsoft.com/office/drawing/2014/main" id="{F9B2C84D-F068-094B-A595-EBA4ABA72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018" y="-1"/>
            <a:ext cx="2382982" cy="13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48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68C8847-E425-A58E-6DD5-D6F9F5F514BA}"/>
              </a:ext>
            </a:extLst>
          </p:cNvPr>
          <p:cNvSpPr txBox="1"/>
          <p:nvPr/>
        </p:nvSpPr>
        <p:spPr>
          <a:xfrm>
            <a:off x="257988" y="1255507"/>
            <a:ext cx="11417642" cy="5262979"/>
          </a:xfrm>
          <a:prstGeom prst="rect">
            <a:avLst/>
          </a:prstGeom>
          <a:noFill/>
        </p:spPr>
        <p:txBody>
          <a:bodyPr wrap="square">
            <a:spAutoFit/>
          </a:bodyPr>
          <a:lstStyle/>
          <a:p>
            <a:pPr marL="457200" indent="-457200">
              <a:buFont typeface="+mj-lt"/>
              <a:buAutoNum type="arabicPeriod"/>
            </a:pPr>
            <a:r>
              <a:rPr lang="en-US" sz="2800" dirty="0">
                <a:latin typeface="Century Gothic" panose="020B0502020202020204" pitchFamily="34" charset="0"/>
              </a:rPr>
              <a:t>What is the combined number of protons and neutrons in an element? </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the term for a low concentration of a solution? </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the number of protons in an element? </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a material consisting of two or more different substances that are not chemically combined? </a:t>
            </a:r>
            <a:br>
              <a:rPr lang="en-US" sz="2800" dirty="0">
                <a:latin typeface="Century Gothic" panose="020B0502020202020204" pitchFamily="34" charset="0"/>
              </a:rPr>
            </a:b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a substance made up of two or more different elements chemically bonded together? </a:t>
            </a:r>
            <a:endParaRPr lang="en-US" sz="2800" b="1" dirty="0">
              <a:solidFill>
                <a:schemeClr val="accent6">
                  <a:lumMod val="75000"/>
                </a:schemeClr>
              </a:solidFill>
              <a:latin typeface="Century Gothic" panose="020B0502020202020204" pitchFamily="34" charset="0"/>
            </a:endParaRPr>
          </a:p>
        </p:txBody>
      </p:sp>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a:xfrm>
            <a:off x="694495" y="116455"/>
            <a:ext cx="10515600" cy="1325563"/>
          </a:xfrm>
        </p:spPr>
        <p:txBody>
          <a:bodyPr/>
          <a:lstStyle/>
          <a:p>
            <a:r>
              <a:rPr lang="en-GB" dirty="0"/>
              <a:t>MWB Quiz</a:t>
            </a:r>
          </a:p>
        </p:txBody>
      </p:sp>
      <p:sp>
        <p:nvSpPr>
          <p:cNvPr id="12" name="Rectangle 11">
            <a:extLst>
              <a:ext uri="{FF2B5EF4-FFF2-40B4-BE49-F238E27FC236}">
                <a16:creationId xmlns:a16="http://schemas.microsoft.com/office/drawing/2014/main" id="{7333EEE5-50D2-CF13-19F8-36FB9E31BE05}"/>
              </a:ext>
            </a:extLst>
          </p:cNvPr>
          <p:cNvSpPr/>
          <p:nvPr/>
        </p:nvSpPr>
        <p:spPr>
          <a:xfrm>
            <a:off x="164122" y="2166894"/>
            <a:ext cx="11744055" cy="104522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87D0941-492C-FFA0-D283-86775E3927C1}"/>
              </a:ext>
            </a:extLst>
          </p:cNvPr>
          <p:cNvSpPr/>
          <p:nvPr/>
        </p:nvSpPr>
        <p:spPr>
          <a:xfrm>
            <a:off x="152400" y="3336312"/>
            <a:ext cx="11744055" cy="811346"/>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4880CEE-A717-5268-34EA-A8A09F12B810}"/>
              </a:ext>
            </a:extLst>
          </p:cNvPr>
          <p:cNvSpPr/>
          <p:nvPr/>
        </p:nvSpPr>
        <p:spPr>
          <a:xfrm>
            <a:off x="140676" y="4329192"/>
            <a:ext cx="11744055" cy="936919"/>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CC8538A-1F9F-7292-28CF-393809579CDC}"/>
              </a:ext>
            </a:extLst>
          </p:cNvPr>
          <p:cNvSpPr/>
          <p:nvPr/>
        </p:nvSpPr>
        <p:spPr>
          <a:xfrm>
            <a:off x="204471" y="5447645"/>
            <a:ext cx="11744055" cy="1045230"/>
          </a:xfrm>
          <a:prstGeom prst="rect">
            <a:avLst/>
          </a:prstGeom>
          <a:solidFill>
            <a:schemeClr val="bg1"/>
          </a:solidFill>
          <a:ln>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394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0805-1F4D-8ABE-929D-493E027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87CE0-5774-BAA3-AD2B-BA960276A889}"/>
              </a:ext>
            </a:extLst>
          </p:cNvPr>
          <p:cNvSpPr>
            <a:spLocks noGrp="1"/>
          </p:cNvSpPr>
          <p:nvPr>
            <p:ph type="title"/>
          </p:nvPr>
        </p:nvSpPr>
        <p:spPr/>
        <p:txBody>
          <a:bodyPr/>
          <a:lstStyle/>
          <a:p>
            <a:r>
              <a:rPr lang="en-GB" dirty="0"/>
              <a:t>MWB Quiz</a:t>
            </a:r>
          </a:p>
        </p:txBody>
      </p:sp>
      <p:sp>
        <p:nvSpPr>
          <p:cNvPr id="5" name="TextBox 4">
            <a:extLst>
              <a:ext uri="{FF2B5EF4-FFF2-40B4-BE49-F238E27FC236}">
                <a16:creationId xmlns:a16="http://schemas.microsoft.com/office/drawing/2014/main" id="{9CE53CB8-5F28-A541-A7D6-2DB7E4DF46EF}"/>
              </a:ext>
            </a:extLst>
          </p:cNvPr>
          <p:cNvSpPr txBox="1"/>
          <p:nvPr/>
        </p:nvSpPr>
        <p:spPr>
          <a:xfrm>
            <a:off x="387179" y="1458460"/>
            <a:ext cx="11417642" cy="5262979"/>
          </a:xfrm>
          <a:prstGeom prst="rect">
            <a:avLst/>
          </a:prstGeom>
          <a:noFill/>
        </p:spPr>
        <p:txBody>
          <a:bodyPr wrap="square">
            <a:spAutoFit/>
          </a:bodyPr>
          <a:lstStyle/>
          <a:p>
            <a:pPr marL="457200" indent="-457200">
              <a:buFont typeface="+mj-lt"/>
              <a:buAutoNum type="arabicPeriod"/>
            </a:pPr>
            <a:r>
              <a:rPr lang="en-US" sz="2800" dirty="0">
                <a:latin typeface="Century Gothic" panose="020B0502020202020204" pitchFamily="34" charset="0"/>
              </a:rPr>
              <a:t>What is the combined number of protons and neutrons in an element? </a:t>
            </a:r>
            <a:r>
              <a:rPr lang="en-US" sz="2800" b="1" dirty="0">
                <a:solidFill>
                  <a:schemeClr val="accent6">
                    <a:lumMod val="75000"/>
                  </a:schemeClr>
                </a:solidFill>
                <a:latin typeface="Century Gothic" panose="020B0502020202020204" pitchFamily="34" charset="0"/>
              </a:rPr>
              <a:t>Mass number</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the term for a low concentration of a solution? </a:t>
            </a:r>
            <a:r>
              <a:rPr lang="en-US" sz="2800" b="1" dirty="0">
                <a:solidFill>
                  <a:schemeClr val="accent6">
                    <a:lumMod val="75000"/>
                  </a:schemeClr>
                </a:solidFill>
                <a:latin typeface="Century Gothic" panose="020B0502020202020204" pitchFamily="34" charset="0"/>
              </a:rPr>
              <a:t>Dilute</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the number of protons in an element? </a:t>
            </a:r>
            <a:r>
              <a:rPr lang="en-US" sz="2800" b="1" dirty="0">
                <a:solidFill>
                  <a:schemeClr val="accent6">
                    <a:lumMod val="75000"/>
                  </a:schemeClr>
                </a:solidFill>
                <a:latin typeface="Century Gothic" panose="020B0502020202020204" pitchFamily="34" charset="0"/>
              </a:rPr>
              <a:t>Atomic number</a:t>
            </a:r>
          </a:p>
          <a:p>
            <a:pPr marL="457200" indent="-457200">
              <a:buFont typeface="+mj-lt"/>
              <a:buAutoNum type="arabicPeriod"/>
            </a:pP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a material consisting of two or more different substances that are not chemically combined? </a:t>
            </a:r>
            <a:r>
              <a:rPr lang="en-US" sz="2800" b="1" dirty="0">
                <a:solidFill>
                  <a:schemeClr val="accent6">
                    <a:lumMod val="75000"/>
                  </a:schemeClr>
                </a:solidFill>
                <a:latin typeface="Century Gothic" panose="020B0502020202020204" pitchFamily="34" charset="0"/>
              </a:rPr>
              <a:t>Mixture</a:t>
            </a:r>
            <a:br>
              <a:rPr lang="en-US" sz="2800" dirty="0">
                <a:latin typeface="Century Gothic" panose="020B0502020202020204" pitchFamily="34" charset="0"/>
              </a:rPr>
            </a:br>
            <a:endParaRPr lang="en-US" sz="2800" dirty="0">
              <a:latin typeface="Century Gothic" panose="020B0502020202020204" pitchFamily="34" charset="0"/>
            </a:endParaRPr>
          </a:p>
          <a:p>
            <a:pPr marL="457200" indent="-457200">
              <a:buFont typeface="+mj-lt"/>
              <a:buAutoNum type="arabicPeriod"/>
            </a:pPr>
            <a:r>
              <a:rPr lang="en-US" sz="2800" dirty="0">
                <a:latin typeface="Century Gothic" panose="020B0502020202020204" pitchFamily="34" charset="0"/>
              </a:rPr>
              <a:t>What is a substance made up of two or more different elements chemically bonded together? </a:t>
            </a:r>
            <a:r>
              <a:rPr lang="en-US" sz="2800" b="1" dirty="0">
                <a:solidFill>
                  <a:schemeClr val="accent6">
                    <a:lumMod val="75000"/>
                  </a:schemeClr>
                </a:solidFill>
                <a:latin typeface="Century Gothic" panose="020B0502020202020204" pitchFamily="34" charset="0"/>
              </a:rPr>
              <a:t>Compound</a:t>
            </a:r>
          </a:p>
        </p:txBody>
      </p:sp>
    </p:spTree>
    <p:extLst>
      <p:ext uri="{BB962C8B-B14F-4D97-AF65-F5344CB8AC3E}">
        <p14:creationId xmlns:p14="http://schemas.microsoft.com/office/powerpoint/2010/main" val="10318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Recognise state symbols.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law of conservation of mass.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why the overall mass of a reaction sometimes appears to change.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50943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conservation of mass</a:t>
            </a:r>
          </a:p>
        </p:txBody>
      </p:sp>
      <p:sp>
        <p:nvSpPr>
          <p:cNvPr id="14" name="Rectangle 13">
            <a:extLst>
              <a:ext uri="{FF2B5EF4-FFF2-40B4-BE49-F238E27FC236}">
                <a16:creationId xmlns:a16="http://schemas.microsoft.com/office/drawing/2014/main" id="{A2C825F2-5973-4048-9A5C-E0A4E794080E}"/>
              </a:ext>
            </a:extLst>
          </p:cNvPr>
          <p:cNvSpPr/>
          <p:nvPr/>
        </p:nvSpPr>
        <p:spPr>
          <a:xfrm>
            <a:off x="6599837" y="5755170"/>
            <a:ext cx="390229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reactants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products</a:t>
            </a:r>
          </a:p>
        </p:txBody>
      </p:sp>
      <p:sp>
        <p:nvSpPr>
          <p:cNvPr id="11" name="Rectangle 10">
            <a:extLst>
              <a:ext uri="{FF2B5EF4-FFF2-40B4-BE49-F238E27FC236}">
                <a16:creationId xmlns:a16="http://schemas.microsoft.com/office/drawing/2014/main" id="{E884FB05-00B8-2E4B-826B-63C1D729B5A8}"/>
              </a:ext>
            </a:extLst>
          </p:cNvPr>
          <p:cNvSpPr/>
          <p:nvPr/>
        </p:nvSpPr>
        <p:spPr>
          <a:xfrm>
            <a:off x="4384659" y="4908735"/>
            <a:ext cx="390229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balanced equation</a:t>
            </a:r>
          </a:p>
        </p:txBody>
      </p:sp>
    </p:spTree>
    <p:extLst>
      <p:ext uri="{BB962C8B-B14F-4D97-AF65-F5344CB8AC3E}">
        <p14:creationId xmlns:p14="http://schemas.microsoft.com/office/powerpoint/2010/main" val="246797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8BD2-90B9-8045-9696-2684800C93A0}"/>
              </a:ext>
            </a:extLst>
          </p:cNvPr>
          <p:cNvSpPr>
            <a:spLocks noGrp="1"/>
          </p:cNvSpPr>
          <p:nvPr>
            <p:ph type="title"/>
          </p:nvPr>
        </p:nvSpPr>
        <p:spPr/>
        <p:txBody>
          <a:bodyPr/>
          <a:lstStyle/>
          <a:p>
            <a:r>
              <a:rPr lang="en-US" dirty="0">
                <a:latin typeface="Century Gothic" panose="020B0502020202020204" pitchFamily="34" charset="0"/>
              </a:rPr>
              <a:t>State Symbols</a:t>
            </a:r>
          </a:p>
        </p:txBody>
      </p:sp>
      <p:sp>
        <p:nvSpPr>
          <p:cNvPr id="4" name="TextBox 3">
            <a:extLst>
              <a:ext uri="{FF2B5EF4-FFF2-40B4-BE49-F238E27FC236}">
                <a16:creationId xmlns:a16="http://schemas.microsoft.com/office/drawing/2014/main" id="{7A95EF5F-7901-FA45-B503-164161235AAC}"/>
              </a:ext>
            </a:extLst>
          </p:cNvPr>
          <p:cNvSpPr txBox="1"/>
          <p:nvPr/>
        </p:nvSpPr>
        <p:spPr>
          <a:xfrm>
            <a:off x="540000" y="1120676"/>
            <a:ext cx="10620000" cy="2677656"/>
          </a:xfrm>
          <a:prstGeom prst="rect">
            <a:avLst/>
          </a:prstGeom>
          <a:noFill/>
          <a:ln>
            <a:noFill/>
          </a:ln>
        </p:spPr>
        <p:txBody>
          <a:bodyPr wrap="square" rtlCol="0">
            <a:spAutoFit/>
          </a:bodyPr>
          <a:lstStyle/>
          <a:p>
            <a:r>
              <a:rPr lang="en-US" sz="2400" dirty="0">
                <a:latin typeface="Century Gothic" panose="020B0502020202020204" pitchFamily="34" charset="0"/>
              </a:rPr>
              <a:t>State symbols give more information about the </a:t>
            </a:r>
            <a:r>
              <a:rPr lang="en-US" sz="2400" b="1" dirty="0">
                <a:latin typeface="Century Gothic" panose="020B0502020202020204" pitchFamily="34" charset="0"/>
              </a:rPr>
              <a:t>state</a:t>
            </a:r>
            <a:r>
              <a:rPr lang="en-US" sz="2400" dirty="0">
                <a:latin typeface="Century Gothic" panose="020B0502020202020204" pitchFamily="34" charset="0"/>
              </a:rPr>
              <a:t> of reactants and products in a chemical equation.</a:t>
            </a:r>
          </a:p>
          <a:p>
            <a:endParaRPr lang="en-US" sz="2400" dirty="0">
              <a:latin typeface="Century Gothic" panose="020B0502020202020204" pitchFamily="34" charset="0"/>
            </a:endParaRPr>
          </a:p>
          <a:p>
            <a:r>
              <a:rPr lang="en-US" sz="2400" dirty="0">
                <a:latin typeface="Century Gothic" panose="020B0502020202020204" pitchFamily="34" charset="0"/>
              </a:rPr>
              <a:t>(s) = solid</a:t>
            </a:r>
          </a:p>
          <a:p>
            <a:r>
              <a:rPr lang="en-US" sz="2400" dirty="0">
                <a:latin typeface="Century Gothic" panose="020B0502020202020204" pitchFamily="34" charset="0"/>
              </a:rPr>
              <a:t>(</a:t>
            </a:r>
            <a:r>
              <a:rPr lang="en-US" sz="2400" dirty="0">
                <a:latin typeface="PT Sans" panose="020B0503020203020204" pitchFamily="34" charset="77"/>
              </a:rPr>
              <a:t>l</a:t>
            </a:r>
            <a:r>
              <a:rPr lang="en-US" sz="2400" dirty="0">
                <a:latin typeface="Century Gothic" panose="020B0502020202020204" pitchFamily="34" charset="0"/>
              </a:rPr>
              <a:t>) = liquid</a:t>
            </a:r>
          </a:p>
          <a:p>
            <a:r>
              <a:rPr lang="en-US" sz="2400" dirty="0">
                <a:latin typeface="Century Gothic" panose="020B0502020202020204" pitchFamily="34" charset="0"/>
              </a:rPr>
              <a:t>(g) = gas</a:t>
            </a:r>
          </a:p>
          <a:p>
            <a:r>
              <a:rPr lang="en-US" sz="2400" dirty="0">
                <a:latin typeface="Century Gothic" panose="020B0502020202020204" pitchFamily="34" charset="0"/>
              </a:rPr>
              <a:t>(aq) = aqueous (dissolved in water)</a:t>
            </a:r>
          </a:p>
        </p:txBody>
      </p:sp>
      <p:sp>
        <p:nvSpPr>
          <p:cNvPr id="5" name="TextBox 4">
            <a:extLst>
              <a:ext uri="{FF2B5EF4-FFF2-40B4-BE49-F238E27FC236}">
                <a16:creationId xmlns:a16="http://schemas.microsoft.com/office/drawing/2014/main" id="{47B15A4E-12C3-6E4B-96AE-3297F1CE225B}"/>
              </a:ext>
            </a:extLst>
          </p:cNvPr>
          <p:cNvSpPr txBox="1"/>
          <p:nvPr/>
        </p:nvSpPr>
        <p:spPr>
          <a:xfrm>
            <a:off x="975429" y="4798605"/>
            <a:ext cx="10620000" cy="1877437"/>
          </a:xfrm>
          <a:prstGeom prst="rect">
            <a:avLst/>
          </a:prstGeom>
          <a:noFill/>
          <a:ln>
            <a:noFill/>
          </a:ln>
        </p:spPr>
        <p:txBody>
          <a:bodyPr wrap="square" rtlCol="0">
            <a:spAutoFit/>
          </a:bodyPr>
          <a:lstStyle/>
          <a:p>
            <a:r>
              <a:rPr lang="en-US" sz="2400" dirty="0">
                <a:latin typeface="Century Gothic" panose="020B0502020202020204" pitchFamily="34" charset="0"/>
              </a:rPr>
              <a:t>State symbols are always written </a:t>
            </a:r>
            <a:r>
              <a:rPr lang="en-US" sz="2400" b="1" baseline="-25000" dirty="0">
                <a:latin typeface="Century Gothic" panose="020B0502020202020204" pitchFamily="34" charset="0"/>
              </a:rPr>
              <a:t>subscript </a:t>
            </a:r>
          </a:p>
          <a:p>
            <a:endParaRPr lang="en-US" sz="2400" b="1" baseline="-25000" dirty="0">
              <a:latin typeface="Century Gothic" panose="020B0502020202020204" pitchFamily="34" charset="0"/>
            </a:endParaRPr>
          </a:p>
          <a:p>
            <a:pPr algn="ctr"/>
            <a:r>
              <a:rPr lang="en-GB" sz="3600" dirty="0">
                <a:latin typeface="Century Gothic" panose="020B0502020202020204" pitchFamily="34" charset="0"/>
              </a:rPr>
              <a:t>HC</a:t>
            </a:r>
            <a:r>
              <a:rPr lang="en-GB" sz="3600" dirty="0">
                <a:latin typeface="PT Sans" panose="020B0503020203020204" pitchFamily="34" charset="77"/>
              </a:rPr>
              <a:t>l</a:t>
            </a:r>
            <a:r>
              <a:rPr lang="en-GB" sz="3600" baseline="-25000" dirty="0">
                <a:latin typeface="Century Gothic" panose="020B0502020202020204" pitchFamily="34" charset="0"/>
              </a:rPr>
              <a:t>(aq) </a:t>
            </a:r>
            <a:r>
              <a:rPr lang="en-GB" sz="3600" dirty="0">
                <a:latin typeface="Century Gothic" panose="020B0502020202020204" pitchFamily="34" charset="0"/>
              </a:rPr>
              <a:t>+ Mg</a:t>
            </a:r>
            <a:r>
              <a:rPr lang="en-GB" sz="3600" baseline="-25000" dirty="0">
                <a:latin typeface="Century Gothic" panose="020B0502020202020204" pitchFamily="34" charset="0"/>
              </a:rPr>
              <a:t>(s) </a:t>
            </a:r>
            <a:r>
              <a:rPr lang="en-GB" sz="3600" dirty="0">
                <a:latin typeface="Century Gothic" panose="020B0502020202020204" pitchFamily="34" charset="0"/>
                <a:sym typeface="Wingdings" panose="05000000000000000000" pitchFamily="2" charset="2"/>
              </a:rPr>
              <a:t> MgC</a:t>
            </a:r>
            <a:r>
              <a:rPr lang="en-GB" sz="3600" dirty="0">
                <a:latin typeface="PT Sans" panose="020B0503020203020204" pitchFamily="34" charset="77"/>
                <a:sym typeface="Wingdings" panose="05000000000000000000" pitchFamily="2" charset="2"/>
              </a:rPr>
              <a:t>l</a:t>
            </a:r>
            <a:r>
              <a:rPr lang="en-GB" sz="3600" baseline="-25000" dirty="0">
                <a:latin typeface="Century Gothic" panose="020B0502020202020204" pitchFamily="34" charset="0"/>
                <a:sym typeface="Wingdings" panose="05000000000000000000" pitchFamily="2" charset="2"/>
              </a:rPr>
              <a:t>2(aq)</a:t>
            </a:r>
            <a:r>
              <a:rPr lang="en-GB" sz="3600" dirty="0">
                <a:latin typeface="Century Gothic" panose="020B0502020202020204" pitchFamily="34" charset="0"/>
                <a:sym typeface="Wingdings" panose="05000000000000000000" pitchFamily="2" charset="2"/>
              </a:rPr>
              <a:t> + H</a:t>
            </a:r>
            <a:r>
              <a:rPr lang="en-GB" sz="3600" baseline="-25000" dirty="0">
                <a:latin typeface="Century Gothic" panose="020B0502020202020204" pitchFamily="34" charset="0"/>
                <a:sym typeface="Wingdings" panose="05000000000000000000" pitchFamily="2" charset="2"/>
              </a:rPr>
              <a:t>2(g)</a:t>
            </a:r>
            <a:r>
              <a:rPr lang="en-GB" sz="3600" dirty="0">
                <a:latin typeface="Century Gothic" panose="020B0502020202020204" pitchFamily="34" charset="0"/>
                <a:sym typeface="Wingdings" panose="05000000000000000000" pitchFamily="2" charset="2"/>
              </a:rPr>
              <a:t> </a:t>
            </a:r>
          </a:p>
          <a:p>
            <a:pPr algn="ctr"/>
            <a:endParaRPr lang="en-US" sz="3600" b="1" baseline="-25000" dirty="0">
              <a:latin typeface="Century Gothic" panose="020B0502020202020204" pitchFamily="34" charset="0"/>
            </a:endParaRPr>
          </a:p>
          <a:p>
            <a:endParaRPr lang="en-US" sz="2400" b="1" baseline="-25000" dirty="0">
              <a:latin typeface="Century Gothic" panose="020B0502020202020204" pitchFamily="34" charset="0"/>
            </a:endParaRPr>
          </a:p>
        </p:txBody>
      </p:sp>
    </p:spTree>
    <p:extLst>
      <p:ext uri="{BB962C8B-B14F-4D97-AF65-F5344CB8AC3E}">
        <p14:creationId xmlns:p14="http://schemas.microsoft.com/office/powerpoint/2010/main" val="347390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7C90284-5DBF-65C3-88AA-30DA0E5B927C}"/>
            </a:ext>
          </a:extLst>
        </p:cNvPr>
        <p:cNvGrpSpPr/>
        <p:nvPr/>
      </p:nvGrpSpPr>
      <p:grpSpPr>
        <a:xfrm>
          <a:off x="0" y="0"/>
          <a:ext cx="0" cy="0"/>
          <a:chOff x="0" y="0"/>
          <a:chExt cx="0" cy="0"/>
        </a:xfrm>
      </p:grpSpPr>
      <p:pic>
        <p:nvPicPr>
          <p:cNvPr id="9" name="Picture 8" descr="Solution. Solid in liquid stock vector. Illustration of expansion - 67386593">
            <a:extLst>
              <a:ext uri="{FF2B5EF4-FFF2-40B4-BE49-F238E27FC236}">
                <a16:creationId xmlns:a16="http://schemas.microsoft.com/office/drawing/2014/main" id="{281202CB-8F55-F527-8507-B12341C33901}"/>
              </a:ext>
            </a:extLst>
          </p:cNvPr>
          <p:cNvPicPr>
            <a:picLocks noChangeAspect="1"/>
          </p:cNvPicPr>
          <p:nvPr/>
        </p:nvPicPr>
        <p:blipFill>
          <a:blip r:embed="rId3"/>
          <a:srcRect t="18151"/>
          <a:stretch>
            <a:fillRect/>
          </a:stretch>
        </p:blipFill>
        <p:spPr>
          <a:xfrm>
            <a:off x="1537950" y="595085"/>
            <a:ext cx="8580102" cy="5284652"/>
          </a:xfrm>
          <a:prstGeom prst="rect">
            <a:avLst/>
          </a:prstGeom>
        </p:spPr>
      </p:pic>
    </p:spTree>
    <p:extLst>
      <p:ext uri="{BB962C8B-B14F-4D97-AF65-F5344CB8AC3E}">
        <p14:creationId xmlns:p14="http://schemas.microsoft.com/office/powerpoint/2010/main" val="3651345781"/>
      </p:ext>
    </p:extLst>
  </p:cSld>
  <p:clrMapOvr>
    <a:masterClrMapping/>
  </p:clrMapOvr>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FC2A42AC-86DE-4D95-A4F9-B34619FA31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99E72-FDA2-42A8-BA36-8696B31FBDB0}">
  <ds:schemaRefs>
    <ds:schemaRef ds:uri="http://schemas.microsoft.com/sharepoint/v3/contenttype/forms"/>
  </ds:schemaRefs>
</ds:datastoreItem>
</file>

<file path=customXml/itemProps3.xml><?xml version="1.0" encoding="utf-8"?>
<ds:datastoreItem xmlns:ds="http://schemas.openxmlformats.org/officeDocument/2006/customXml" ds:itemID="{FFB49EB8-D5AB-4CAF-9FBF-3B79A28AD7B2}">
  <ds:schemaRefs>
    <ds:schemaRef ds:uri="http://purl.org/dc/terms/"/>
    <ds:schemaRef ds:uri="http://schemas.openxmlformats.org/package/2006/metadata/core-properties"/>
    <ds:schemaRef ds:uri="http://purl.org/dc/elements/1.1/"/>
    <ds:schemaRef ds:uri="http://schemas.microsoft.com/office/infopath/2007/PartnerControls"/>
    <ds:schemaRef ds:uri="http://schemas.microsoft.com/office/2006/documentManagement/types"/>
    <ds:schemaRef ds:uri="e7f29ac3-c74a-46a7-9e80-ec6458dc319f"/>
    <ds:schemaRef ds:uri="http://purl.org/dc/dcmitype/"/>
    <ds:schemaRef ds:uri="9dd66dd2-dc2f-4e10-8286-f1da6631469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5041</TotalTime>
  <Words>4581</Words>
  <Application>Microsoft Macintosh PowerPoint</Application>
  <PresentationFormat>Widescreen</PresentationFormat>
  <Paragraphs>408</Paragraphs>
  <Slides>22</Slides>
  <Notes>21</Notes>
  <HiddenSlides>3</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22</vt:i4>
      </vt:variant>
    </vt:vector>
  </HeadingPairs>
  <TitlesOfParts>
    <vt:vector size="33" baseType="lpstr">
      <vt:lpstr>Aptos</vt:lpstr>
      <vt:lpstr>Aptos Display</vt:lpstr>
      <vt:lpstr>Arial</vt:lpstr>
      <vt:lpstr>Calibri</vt:lpstr>
      <vt:lpstr>Cambria Math</vt:lpstr>
      <vt:lpstr>Century Gothic</vt:lpstr>
      <vt:lpstr>Georgia</vt:lpstr>
      <vt:lpstr>PT Sans</vt:lpstr>
      <vt:lpstr>Wingdings</vt:lpstr>
      <vt:lpstr>1_B2.2.11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State Symbols</vt:lpstr>
      <vt:lpstr>PowerPoint Presentation</vt:lpstr>
      <vt:lpstr>PowerPoint Presentation</vt:lpstr>
      <vt:lpstr>Conservation of Mass</vt:lpstr>
      <vt:lpstr>Does this diagram agree with the law of conservation of mass?</vt:lpstr>
      <vt:lpstr>Fill in the blanks to show the meaning of the state symbols</vt:lpstr>
      <vt:lpstr>PowerPoint Presentation</vt:lpstr>
      <vt:lpstr>What is being shown in this image?</vt:lpstr>
      <vt:lpstr>PowerPoint Presentation</vt:lpstr>
      <vt:lpstr>Drill</vt:lpstr>
      <vt:lpstr>Drill answers</vt:lpstr>
      <vt:lpstr>I: Conservation of mass</vt:lpstr>
      <vt:lpstr>We: Conservation of mass</vt:lpstr>
      <vt:lpstr>You: Conservation of mass There is a gas involved in the reaction below, which apparatus can prove the law of conservation of mass?  Explain your answer.</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12</cp:revision>
  <dcterms:created xsi:type="dcterms:W3CDTF">2019-03-21T11:24:14Z</dcterms:created>
  <dcterms:modified xsi:type="dcterms:W3CDTF">2026-01-28T06:37:46Z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75122400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